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56" r:id="rId2"/>
    <p:sldId id="257" r:id="rId3"/>
    <p:sldId id="258" r:id="rId4"/>
    <p:sldId id="270" r:id="rId5"/>
    <p:sldId id="260" r:id="rId6"/>
    <p:sldId id="262" r:id="rId7"/>
    <p:sldId id="259" r:id="rId8"/>
    <p:sldId id="263" r:id="rId9"/>
    <p:sldId id="264" r:id="rId10"/>
    <p:sldId id="261" r:id="rId11"/>
    <p:sldId id="269" r:id="rId12"/>
    <p:sldId id="268" r:id="rId13"/>
    <p:sldId id="265" r:id="rId14"/>
    <p:sldId id="271" r:id="rId15"/>
  </p:sldIdLst>
  <p:sldSz cx="14630400" cy="8229600"/>
  <p:notesSz cx="8229600" cy="14630400"/>
  <p:embeddedFontLst>
    <p:embeddedFont>
      <p:font typeface="Consolas" panose="020B0609020204030204" pitchFamily="49" charset="0"/>
      <p:regular r:id="rId17"/>
      <p:bold r:id="rId18"/>
      <p:italic r:id="rId19"/>
      <p:boldItalic r:id="rId20"/>
    </p:embeddedFont>
    <p:embeddedFont>
      <p:font typeface="Syne Extra Bold" panose="020B0604020202020204" charset="0"/>
      <p:regular r:id="rId21"/>
    </p:embeddedFont>
    <p:embeddedFont>
      <p:font typeface="Arial Rounded MT Bold" panose="020F0704030504030204" pitchFamily="34" charset="0"/>
      <p:regular r:id="rId22"/>
    </p:embeddedFont>
    <p:embeddedFont>
      <p:font typeface="Syne" panose="020B0604020202020204" charset="0"/>
      <p:regular r:id="rId23"/>
    </p:embeddedFont>
    <p:embeddedFont>
      <p:font typeface="Calibri" panose="020F0502020204030204" pitchFamily="34" charset="0"/>
      <p:regular r:id="rId24"/>
      <p:bold r:id="rId25"/>
      <p:italic r:id="rId26"/>
      <p:boldItalic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DF3C4"/>
    <a:srgbClr val="01FA75"/>
    <a:srgbClr val="141E24"/>
    <a:srgbClr val="0DDD56"/>
    <a:srgbClr val="D4FFF1"/>
    <a:srgbClr val="FAD1E9"/>
    <a:srgbClr val="6CE4D7"/>
    <a:srgbClr val="0FF268"/>
    <a:srgbClr val="189E3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7" d="100"/>
          <a:sy n="57" d="100"/>
        </p:scale>
        <p:origin x="804" y="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51892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5760821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22869683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2836526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42099730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10" name="Picture 9"/>
          <p:cNvPicPr>
            <a:picLocks noChangeAspect="1"/>
          </p:cNvPicPr>
          <p:nvPr/>
        </p:nvPicPr>
        <p:blipFill>
          <a:blip r:embed="rId4"/>
          <a:stretch>
            <a:fillRect/>
          </a:stretch>
        </p:blipFill>
        <p:spPr>
          <a:xfrm>
            <a:off x="10980659" y="4345545"/>
            <a:ext cx="3118948" cy="2417184"/>
          </a:xfrm>
          <a:prstGeom prst="rect">
            <a:avLst/>
          </a:prstGeom>
          <a:ln>
            <a:noFill/>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pic>
      <p:sp>
        <p:nvSpPr>
          <p:cNvPr id="3" name="Text 0"/>
          <p:cNvSpPr/>
          <p:nvPr/>
        </p:nvSpPr>
        <p:spPr>
          <a:xfrm>
            <a:off x="6280190" y="1302425"/>
            <a:ext cx="7556421" cy="3543895"/>
          </a:xfrm>
          <a:prstGeom prst="rect">
            <a:avLst/>
          </a:prstGeom>
          <a:noFill/>
          <a:ln/>
        </p:spPr>
        <p:txBody>
          <a:bodyPr wrap="square" lIns="0" tIns="0" rIns="0" bIns="0" rtlCol="0" anchor="t"/>
          <a:lstStyle/>
          <a:p>
            <a:pPr marL="0" indent="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Heart Attack Risk Prediction Using Ordered Logistic </a:t>
            </a:r>
            <a:r>
              <a:rPr lang="en-US" sz="4450" b="1" dirty="0" smtClean="0">
                <a:solidFill>
                  <a:srgbClr val="F0F4F1"/>
                </a:solidFill>
                <a:latin typeface="Syne Extra Bold" pitchFamily="34" charset="0"/>
                <a:ea typeface="Syne Extra Bold" pitchFamily="34" charset="-122"/>
                <a:cs typeface="Syne Extra Bold" pitchFamily="34" charset="-120"/>
              </a:rPr>
              <a:t>Regression Using </a:t>
            </a:r>
            <a:r>
              <a:rPr lang="en-US" sz="4450" b="1" dirty="0" smtClean="0">
                <a:solidFill>
                  <a:srgbClr val="6CE4D7"/>
                </a:solidFill>
                <a:latin typeface="Syne Extra Bold" pitchFamily="34" charset="0"/>
                <a:ea typeface="Syne Extra Bold" pitchFamily="34" charset="-122"/>
                <a:cs typeface="Syne Extra Bold" pitchFamily="34" charset="-120"/>
              </a:rPr>
              <a:t>R</a:t>
            </a:r>
            <a:endParaRPr lang="en-US" sz="4450" dirty="0">
              <a:solidFill>
                <a:srgbClr val="6CE4D7"/>
              </a:solidFill>
            </a:endParaRPr>
          </a:p>
        </p:txBody>
      </p:sp>
      <p:sp>
        <p:nvSpPr>
          <p:cNvPr id="5" name="Shape 2"/>
          <p:cNvSpPr/>
          <p:nvPr/>
        </p:nvSpPr>
        <p:spPr>
          <a:xfrm>
            <a:off x="6280190" y="5147736"/>
            <a:ext cx="362903" cy="153750"/>
          </a:xfrm>
          <a:prstGeom prst="roundRect">
            <a:avLst>
              <a:gd name="adj" fmla="val 25194296"/>
            </a:avLst>
          </a:prstGeom>
          <a:solidFill>
            <a:srgbClr val="01FA75"/>
          </a:solidFill>
          <a:ln w="7620">
            <a:solidFill>
              <a:srgbClr val="FFFFFF"/>
            </a:solidFill>
            <a:prstDash val="solid"/>
          </a:ln>
        </p:spPr>
      </p:sp>
      <p:sp>
        <p:nvSpPr>
          <p:cNvPr id="7" name="Text 3"/>
          <p:cNvSpPr/>
          <p:nvPr/>
        </p:nvSpPr>
        <p:spPr>
          <a:xfrm>
            <a:off x="6756440" y="5074075"/>
            <a:ext cx="2954179" cy="396835"/>
          </a:xfrm>
          <a:prstGeom prst="rect">
            <a:avLst/>
          </a:prstGeom>
          <a:noFill/>
          <a:ln/>
        </p:spPr>
        <p:txBody>
          <a:bodyPr wrap="none" lIns="0" tIns="0" rIns="0" bIns="0" rtlCol="0" anchor="t"/>
          <a:lstStyle/>
          <a:p>
            <a:pPr marL="0" indent="0" algn="l">
              <a:lnSpc>
                <a:spcPts val="3100"/>
              </a:lnSpc>
              <a:buNone/>
            </a:pPr>
            <a:r>
              <a:rPr lang="en-US" sz="2200" b="1" dirty="0" smtClean="0">
                <a:solidFill>
                  <a:srgbClr val="D7E5D8"/>
                </a:solidFill>
                <a:latin typeface="Syne Bold" pitchFamily="34" charset="0"/>
                <a:ea typeface="Syne Bold" pitchFamily="34" charset="-122"/>
                <a:cs typeface="Syne Bold" pitchFamily="34" charset="-120"/>
              </a:rPr>
              <a:t>Masood Ahmed</a:t>
            </a:r>
          </a:p>
          <a:p>
            <a:pPr marL="0" indent="0" algn="l">
              <a:lnSpc>
                <a:spcPts val="3100"/>
              </a:lnSpc>
              <a:buNone/>
            </a:pPr>
            <a:r>
              <a:rPr lang="en-US" sz="2200" b="1" dirty="0" smtClean="0">
                <a:solidFill>
                  <a:srgbClr val="D7E5D8"/>
                </a:solidFill>
                <a:latin typeface="Syne Bold" pitchFamily="34" charset="0"/>
                <a:ea typeface="Syne Bold" pitchFamily="34" charset="-122"/>
              </a:rPr>
              <a:t>Roll no: 24</a:t>
            </a:r>
            <a:endParaRPr lang="en-US" sz="2200" dirty="0"/>
          </a:p>
        </p:txBody>
      </p:sp>
      <p:sp>
        <p:nvSpPr>
          <p:cNvPr id="8" name="Rectangle 7"/>
          <p:cNvSpPr/>
          <p:nvPr/>
        </p:nvSpPr>
        <p:spPr>
          <a:xfrm>
            <a:off x="11548533" y="7315200"/>
            <a:ext cx="3081867" cy="914400"/>
          </a:xfrm>
          <a:prstGeom prst="rect">
            <a:avLst/>
          </a:prstGeom>
          <a:solidFill>
            <a:srgbClr val="141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hape 2"/>
          <p:cNvSpPr/>
          <p:nvPr/>
        </p:nvSpPr>
        <p:spPr>
          <a:xfrm>
            <a:off x="6280193" y="5554137"/>
            <a:ext cx="362903" cy="153750"/>
          </a:xfrm>
          <a:prstGeom prst="roundRect">
            <a:avLst>
              <a:gd name="adj" fmla="val 25194296"/>
            </a:avLst>
          </a:prstGeom>
          <a:solidFill>
            <a:srgbClr val="01FA75"/>
          </a:solidFill>
          <a:ln w="7620">
            <a:solidFill>
              <a:srgbClr val="FFFFFF"/>
            </a:solidFill>
            <a:prstDash val="solid"/>
          </a:ln>
        </p:spPr>
      </p:sp>
      <p:pic>
        <p:nvPicPr>
          <p:cNvPr id="11" name="Picture 10"/>
          <p:cNvPicPr>
            <a:picLocks noChangeAspect="1"/>
          </p:cNvPicPr>
          <p:nvPr/>
        </p:nvPicPr>
        <p:blipFill>
          <a:blip r:embed="rId5"/>
          <a:stretch>
            <a:fillRect/>
          </a:stretch>
        </p:blipFill>
        <p:spPr>
          <a:xfrm>
            <a:off x="5486400" y="6838950"/>
            <a:ext cx="6657975" cy="1390650"/>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878562"/>
            <a:ext cx="6604754" cy="708779"/>
          </a:xfrm>
          <a:prstGeom prst="rect">
            <a:avLst/>
          </a:prstGeom>
          <a:noFill/>
          <a:ln/>
        </p:spPr>
        <p:txBody>
          <a:bodyPr wrap="none" lIns="0" tIns="0" rIns="0" bIns="0" rtlCol="0" anchor="t"/>
          <a:lstStyle/>
          <a:p>
            <a:pPr marL="0" indent="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Model Building</a:t>
            </a:r>
            <a:endParaRPr lang="en-US" sz="4450" dirty="0"/>
          </a:p>
        </p:txBody>
      </p:sp>
      <p:sp>
        <p:nvSpPr>
          <p:cNvPr id="3" name="Text 1"/>
          <p:cNvSpPr/>
          <p:nvPr/>
        </p:nvSpPr>
        <p:spPr>
          <a:xfrm>
            <a:off x="793790" y="2154317"/>
            <a:ext cx="3380661" cy="354330"/>
          </a:xfrm>
          <a:prstGeom prst="rect">
            <a:avLst/>
          </a:prstGeom>
          <a:noFill/>
          <a:ln/>
        </p:spPr>
        <p:txBody>
          <a:bodyPr wrap="none" lIns="0" tIns="0" rIns="0" bIns="0" rtlCol="0" anchor="t"/>
          <a:lstStyle/>
          <a:p>
            <a:pPr marL="0" indent="0">
              <a:lnSpc>
                <a:spcPts val="2750"/>
              </a:lnSpc>
              <a:buNone/>
            </a:pPr>
            <a:r>
              <a:rPr lang="en-US" sz="2200" b="1" dirty="0">
                <a:solidFill>
                  <a:srgbClr val="F0F4F1"/>
                </a:solidFill>
                <a:latin typeface="Syne Extra Bold" pitchFamily="34" charset="0"/>
                <a:ea typeface="Syne Extra Bold" pitchFamily="34" charset="-122"/>
                <a:cs typeface="Syne Extra Bold" pitchFamily="34" charset="-120"/>
              </a:rPr>
              <a:t>Variables Used</a:t>
            </a:r>
            <a:endParaRPr lang="en-US" sz="2200" dirty="0"/>
          </a:p>
        </p:txBody>
      </p:sp>
      <p:sp>
        <p:nvSpPr>
          <p:cNvPr id="4" name="Text 2"/>
          <p:cNvSpPr/>
          <p:nvPr/>
        </p:nvSpPr>
        <p:spPr>
          <a:xfrm>
            <a:off x="793790" y="2735461"/>
            <a:ext cx="6244709" cy="1451610"/>
          </a:xfrm>
          <a:prstGeom prst="rect">
            <a:avLst/>
          </a:prstGeom>
          <a:noFill/>
          <a:ln/>
        </p:spPr>
        <p:txBody>
          <a:bodyPr wrap="square" lIns="0" tIns="0" rIns="0" bIns="0" rtlCol="0" anchor="t"/>
          <a:lstStyle/>
          <a:p>
            <a:pPr marL="0" indent="0">
              <a:lnSpc>
                <a:spcPts val="2850"/>
              </a:lnSpc>
              <a:buNone/>
            </a:pPr>
            <a:r>
              <a:rPr lang="en-US" sz="1750" dirty="0">
                <a:solidFill>
                  <a:srgbClr val="D7E5D8"/>
                </a:solidFill>
                <a:latin typeface="Syne" pitchFamily="34" charset="0"/>
                <a:ea typeface="Syne" pitchFamily="34" charset="-122"/>
                <a:cs typeface="Syne" pitchFamily="34" charset="-120"/>
              </a:rPr>
              <a:t>Our ordered logistic regression model incorporates 13 key clinical indicators, including vital signs, medical history, and test results. Each variable was carefully selected based on its clinical relevance to heart attack risk assessment.</a:t>
            </a:r>
            <a:endParaRPr lang="en-US" sz="1750" dirty="0"/>
          </a:p>
        </p:txBody>
      </p:sp>
      <p:sp>
        <p:nvSpPr>
          <p:cNvPr id="5" name="Text 3"/>
          <p:cNvSpPr/>
          <p:nvPr/>
        </p:nvSpPr>
        <p:spPr>
          <a:xfrm>
            <a:off x="793790" y="4391144"/>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7E5D8"/>
                </a:solidFill>
                <a:latin typeface="Syne" pitchFamily="34" charset="0"/>
                <a:ea typeface="Syne" pitchFamily="34" charset="-122"/>
                <a:cs typeface="Syne" pitchFamily="34" charset="-120"/>
              </a:rPr>
              <a:t>Patient demographics (Age, Sex)</a:t>
            </a:r>
            <a:endParaRPr lang="en-US" sz="1750" dirty="0"/>
          </a:p>
        </p:txBody>
      </p:sp>
      <p:sp>
        <p:nvSpPr>
          <p:cNvPr id="6" name="Text 4"/>
          <p:cNvSpPr/>
          <p:nvPr/>
        </p:nvSpPr>
        <p:spPr>
          <a:xfrm>
            <a:off x="793790" y="4833342"/>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7E5D8"/>
                </a:solidFill>
                <a:latin typeface="Syne" pitchFamily="34" charset="0"/>
                <a:ea typeface="Syne" pitchFamily="34" charset="-122"/>
                <a:cs typeface="Syne" pitchFamily="34" charset="-120"/>
              </a:rPr>
              <a:t>Cardiac indicators (Chest Pain, ECG results)</a:t>
            </a:r>
            <a:endParaRPr lang="en-US" sz="1750" dirty="0"/>
          </a:p>
        </p:txBody>
      </p:sp>
      <p:sp>
        <p:nvSpPr>
          <p:cNvPr id="7" name="Text 5"/>
          <p:cNvSpPr/>
          <p:nvPr/>
        </p:nvSpPr>
        <p:spPr>
          <a:xfrm>
            <a:off x="793790" y="5275540"/>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7E5D8"/>
                </a:solidFill>
                <a:latin typeface="Syne" pitchFamily="34" charset="0"/>
                <a:ea typeface="Syne" pitchFamily="34" charset="-122"/>
                <a:cs typeface="Syne" pitchFamily="34" charset="-120"/>
              </a:rPr>
              <a:t>Vital measurements (Blood Pressure, Heart Rate)</a:t>
            </a:r>
            <a:endParaRPr lang="en-US" sz="1750" dirty="0"/>
          </a:p>
        </p:txBody>
      </p:sp>
      <p:sp>
        <p:nvSpPr>
          <p:cNvPr id="8" name="Text 6"/>
          <p:cNvSpPr/>
          <p:nvPr/>
        </p:nvSpPr>
        <p:spPr>
          <a:xfrm>
            <a:off x="793790" y="5717738"/>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D7E5D8"/>
                </a:solidFill>
                <a:latin typeface="Syne" pitchFamily="34" charset="0"/>
                <a:ea typeface="Syne" pitchFamily="34" charset="-122"/>
                <a:cs typeface="Syne" pitchFamily="34" charset="-120"/>
              </a:rPr>
              <a:t>Clinical tests (Cholesterol, Blood Sugar)</a:t>
            </a:r>
            <a:endParaRPr lang="en-US" sz="1750" dirty="0"/>
          </a:p>
        </p:txBody>
      </p:sp>
      <p:sp>
        <p:nvSpPr>
          <p:cNvPr id="9" name="Text 7"/>
          <p:cNvSpPr/>
          <p:nvPr/>
        </p:nvSpPr>
        <p:spPr>
          <a:xfrm>
            <a:off x="7599521" y="2154317"/>
            <a:ext cx="5155168" cy="354330"/>
          </a:xfrm>
          <a:prstGeom prst="rect">
            <a:avLst/>
          </a:prstGeom>
          <a:noFill/>
          <a:ln/>
        </p:spPr>
        <p:txBody>
          <a:bodyPr wrap="none" lIns="0" tIns="0" rIns="0" bIns="0" rtlCol="0" anchor="t"/>
          <a:lstStyle/>
          <a:p>
            <a:pPr marL="0" indent="0">
              <a:lnSpc>
                <a:spcPts val="2750"/>
              </a:lnSpc>
              <a:buNone/>
            </a:pPr>
            <a:r>
              <a:rPr lang="en-US" sz="2200" b="1" dirty="0">
                <a:solidFill>
                  <a:srgbClr val="F0F4F1"/>
                </a:solidFill>
                <a:latin typeface="Syne Extra Bold" pitchFamily="34" charset="0"/>
                <a:ea typeface="Syne Extra Bold" pitchFamily="34" charset="-122"/>
                <a:cs typeface="Syne Extra Bold" pitchFamily="34" charset="-120"/>
              </a:rPr>
              <a:t>Model Implementation</a:t>
            </a:r>
            <a:endParaRPr lang="en-US" sz="2200" dirty="0"/>
          </a:p>
        </p:txBody>
      </p:sp>
      <p:sp>
        <p:nvSpPr>
          <p:cNvPr id="10" name="Shape 8"/>
          <p:cNvSpPr/>
          <p:nvPr/>
        </p:nvSpPr>
        <p:spPr>
          <a:xfrm>
            <a:off x="7599521" y="2763798"/>
            <a:ext cx="6244709" cy="4331970"/>
          </a:xfrm>
          <a:prstGeom prst="roundRect">
            <a:avLst>
              <a:gd name="adj" fmla="val 2199"/>
            </a:avLst>
          </a:prstGeom>
          <a:solidFill>
            <a:srgbClr val="334805"/>
          </a:solidFill>
          <a:ln/>
        </p:spPr>
      </p:sp>
      <p:sp>
        <p:nvSpPr>
          <p:cNvPr id="11" name="Shape 9"/>
          <p:cNvSpPr/>
          <p:nvPr/>
        </p:nvSpPr>
        <p:spPr>
          <a:xfrm>
            <a:off x="7588210" y="2763798"/>
            <a:ext cx="6267331" cy="4331970"/>
          </a:xfrm>
          <a:prstGeom prst="roundRect">
            <a:avLst>
              <a:gd name="adj" fmla="val 785"/>
            </a:avLst>
          </a:prstGeom>
          <a:solidFill>
            <a:srgbClr val="334805"/>
          </a:solidFill>
          <a:ln w="38100">
            <a:solidFill>
              <a:srgbClr val="01FA75"/>
            </a:solidFill>
          </a:ln>
        </p:spPr>
      </p:sp>
      <p:sp>
        <p:nvSpPr>
          <p:cNvPr id="12" name="Text 10"/>
          <p:cNvSpPr/>
          <p:nvPr/>
        </p:nvSpPr>
        <p:spPr>
          <a:xfrm>
            <a:off x="7815024" y="2933819"/>
            <a:ext cx="5813703" cy="3991928"/>
          </a:xfrm>
          <a:prstGeom prst="rect">
            <a:avLst/>
          </a:prstGeom>
          <a:noFill/>
          <a:ln/>
        </p:spPr>
        <p:txBody>
          <a:bodyPr wrap="square" lIns="0" tIns="0" rIns="0" bIns="0" rtlCol="0" anchor="t"/>
          <a:lstStyle/>
          <a:p>
            <a:pPr marL="0" indent="0">
              <a:lnSpc>
                <a:spcPts val="2850"/>
              </a:lnSpc>
              <a:buNone/>
            </a:pPr>
            <a:r>
              <a:rPr lang="en-US" sz="1750" dirty="0">
                <a:solidFill>
                  <a:srgbClr val="D7E5D8"/>
                </a:solidFill>
                <a:highlight>
                  <a:srgbClr val="334805"/>
                </a:highlight>
                <a:latin typeface="Consolas" pitchFamily="34" charset="0"/>
                <a:ea typeface="Consolas" pitchFamily="34" charset="-122"/>
                <a:cs typeface="Consolas" pitchFamily="34" charset="-120"/>
              </a:rPr>
              <a:t>olr_model &lt;- polr(</a:t>
            </a:r>
            <a:endParaRPr lang="en-US" sz="1750" dirty="0"/>
          </a:p>
          <a:p>
            <a:pPr marL="0" indent="0">
              <a:lnSpc>
                <a:spcPts val="2850"/>
              </a:lnSpc>
              <a:buNone/>
            </a:pPr>
            <a:r>
              <a:rPr lang="en-US" sz="1750" dirty="0">
                <a:solidFill>
                  <a:srgbClr val="D7E5D8"/>
                </a:solidFill>
                <a:highlight>
                  <a:srgbClr val="334805"/>
                </a:highlight>
                <a:latin typeface="Consolas" pitchFamily="34" charset="0"/>
                <a:ea typeface="Consolas" pitchFamily="34" charset="-122"/>
                <a:cs typeface="Consolas" pitchFamily="34" charset="-120"/>
              </a:rPr>
              <a:t>  Risk_Level ~ Age + Sex + </a:t>
            </a:r>
            <a:endParaRPr lang="en-US" sz="1750" dirty="0"/>
          </a:p>
          <a:p>
            <a:pPr marL="0" indent="0">
              <a:lnSpc>
                <a:spcPts val="2850"/>
              </a:lnSpc>
              <a:buNone/>
            </a:pPr>
            <a:r>
              <a:rPr lang="en-US" sz="1750" dirty="0">
                <a:solidFill>
                  <a:srgbClr val="D7E5D8"/>
                </a:solidFill>
                <a:highlight>
                  <a:srgbClr val="334805"/>
                </a:highlight>
                <a:latin typeface="Consolas" pitchFamily="34" charset="0"/>
                <a:ea typeface="Consolas" pitchFamily="34" charset="-122"/>
                <a:cs typeface="Consolas" pitchFamily="34" charset="-120"/>
              </a:rPr>
              <a:t>  Chest_Pain_Type + Resting_BP + </a:t>
            </a:r>
            <a:endParaRPr lang="en-US" sz="1750" dirty="0"/>
          </a:p>
          <a:p>
            <a:pPr marL="0" indent="0">
              <a:lnSpc>
                <a:spcPts val="2850"/>
              </a:lnSpc>
              <a:buNone/>
            </a:pPr>
            <a:r>
              <a:rPr lang="en-US" sz="1750" dirty="0">
                <a:solidFill>
                  <a:srgbClr val="D7E5D8"/>
                </a:solidFill>
                <a:highlight>
                  <a:srgbClr val="334805"/>
                </a:highlight>
                <a:latin typeface="Consolas" pitchFamily="34" charset="0"/>
                <a:ea typeface="Consolas" pitchFamily="34" charset="-122"/>
                <a:cs typeface="Consolas" pitchFamily="34" charset="-120"/>
              </a:rPr>
              <a:t>  Cholesterol + Fasting_Blood_Sugar + </a:t>
            </a:r>
            <a:endParaRPr lang="en-US" sz="1750" dirty="0"/>
          </a:p>
          <a:p>
            <a:pPr marL="0" indent="0">
              <a:lnSpc>
                <a:spcPts val="2850"/>
              </a:lnSpc>
              <a:buNone/>
            </a:pPr>
            <a:r>
              <a:rPr lang="en-US" sz="1750" dirty="0">
                <a:solidFill>
                  <a:srgbClr val="D7E5D8"/>
                </a:solidFill>
                <a:highlight>
                  <a:srgbClr val="334805"/>
                </a:highlight>
                <a:latin typeface="Consolas" pitchFamily="34" charset="0"/>
                <a:ea typeface="Consolas" pitchFamily="34" charset="-122"/>
                <a:cs typeface="Consolas" pitchFamily="34" charset="-120"/>
              </a:rPr>
              <a:t>  Resting_ECG + Max_Heart_Rate + </a:t>
            </a:r>
            <a:endParaRPr lang="en-US" sz="1750" dirty="0"/>
          </a:p>
          <a:p>
            <a:pPr marL="0" indent="0">
              <a:lnSpc>
                <a:spcPts val="2850"/>
              </a:lnSpc>
              <a:buNone/>
            </a:pPr>
            <a:r>
              <a:rPr lang="en-US" sz="1750" dirty="0">
                <a:solidFill>
                  <a:srgbClr val="D7E5D8"/>
                </a:solidFill>
                <a:highlight>
                  <a:srgbClr val="334805"/>
                </a:highlight>
                <a:latin typeface="Consolas" pitchFamily="34" charset="0"/>
                <a:ea typeface="Consolas" pitchFamily="34" charset="-122"/>
                <a:cs typeface="Consolas" pitchFamily="34" charset="-120"/>
              </a:rPr>
              <a:t>  Exercise_Induced_Angina + </a:t>
            </a:r>
            <a:endParaRPr lang="en-US" sz="1750" dirty="0"/>
          </a:p>
          <a:p>
            <a:pPr marL="0" indent="0">
              <a:lnSpc>
                <a:spcPts val="2850"/>
              </a:lnSpc>
              <a:buNone/>
            </a:pPr>
            <a:r>
              <a:rPr lang="en-US" sz="1750" dirty="0">
                <a:solidFill>
                  <a:srgbClr val="D7E5D8"/>
                </a:solidFill>
                <a:highlight>
                  <a:srgbClr val="334805"/>
                </a:highlight>
                <a:latin typeface="Consolas" pitchFamily="34" charset="0"/>
                <a:ea typeface="Consolas" pitchFamily="34" charset="-122"/>
                <a:cs typeface="Consolas" pitchFamily="34" charset="-120"/>
              </a:rPr>
              <a:t>  Oldpeak + Slope + </a:t>
            </a:r>
            <a:endParaRPr lang="en-US" sz="1750" dirty="0"/>
          </a:p>
          <a:p>
            <a:pPr marL="0" indent="0">
              <a:lnSpc>
                <a:spcPts val="2850"/>
              </a:lnSpc>
              <a:buNone/>
            </a:pPr>
            <a:r>
              <a:rPr lang="en-US" sz="1750" dirty="0">
                <a:solidFill>
                  <a:srgbClr val="D7E5D8"/>
                </a:solidFill>
                <a:highlight>
                  <a:srgbClr val="334805"/>
                </a:highlight>
                <a:latin typeface="Consolas" pitchFamily="34" charset="0"/>
                <a:ea typeface="Consolas" pitchFamily="34" charset="-122"/>
                <a:cs typeface="Consolas" pitchFamily="34" charset="-120"/>
              </a:rPr>
              <a:t>  Num_Vessels_Fluoroscopy + </a:t>
            </a:r>
            <a:endParaRPr lang="en-US" sz="1750" dirty="0"/>
          </a:p>
          <a:p>
            <a:pPr marL="0" indent="0">
              <a:lnSpc>
                <a:spcPts val="2850"/>
              </a:lnSpc>
              <a:buNone/>
            </a:pPr>
            <a:r>
              <a:rPr lang="en-US" sz="1750" dirty="0">
                <a:solidFill>
                  <a:srgbClr val="D7E5D8"/>
                </a:solidFill>
                <a:highlight>
                  <a:srgbClr val="334805"/>
                </a:highlight>
                <a:latin typeface="Consolas" pitchFamily="34" charset="0"/>
                <a:ea typeface="Consolas" pitchFamily="34" charset="-122"/>
                <a:cs typeface="Consolas" pitchFamily="34" charset="-120"/>
              </a:rPr>
              <a:t>  Thalassemia, </a:t>
            </a:r>
            <a:endParaRPr lang="en-US" sz="1750" dirty="0"/>
          </a:p>
          <a:p>
            <a:pPr marL="0" indent="0">
              <a:lnSpc>
                <a:spcPts val="2850"/>
              </a:lnSpc>
              <a:buNone/>
            </a:pPr>
            <a:r>
              <a:rPr lang="en-US" sz="1750" dirty="0">
                <a:solidFill>
                  <a:srgbClr val="D7E5D8"/>
                </a:solidFill>
                <a:highlight>
                  <a:srgbClr val="334805"/>
                </a:highlight>
                <a:latin typeface="Consolas" pitchFamily="34" charset="0"/>
                <a:ea typeface="Consolas" pitchFamily="34" charset="-122"/>
                <a:cs typeface="Consolas" pitchFamily="34" charset="-120"/>
              </a:rPr>
              <a:t>  data = train_data, </a:t>
            </a:r>
            <a:endParaRPr lang="en-US" sz="1750" dirty="0"/>
          </a:p>
          <a:p>
            <a:pPr marL="0" indent="0">
              <a:lnSpc>
                <a:spcPts val="2850"/>
              </a:lnSpc>
              <a:buNone/>
            </a:pPr>
            <a:r>
              <a:rPr lang="en-US" sz="1750" dirty="0">
                <a:solidFill>
                  <a:srgbClr val="D7E5D8"/>
                </a:solidFill>
                <a:highlight>
                  <a:srgbClr val="334805"/>
                </a:highlight>
                <a:latin typeface="Consolas" pitchFamily="34" charset="0"/>
                <a:ea typeface="Consolas" pitchFamily="34" charset="-122"/>
                <a:cs typeface="Consolas" pitchFamily="34" charset="-120"/>
              </a:rPr>
              <a:t>  Hess = TRUE)</a:t>
            </a:r>
            <a:endParaRPr lang="en-US" sz="1750" dirty="0"/>
          </a:p>
        </p:txBody>
      </p:sp>
      <p:sp>
        <p:nvSpPr>
          <p:cNvPr id="13" name="Rectangle 12"/>
          <p:cNvSpPr/>
          <p:nvPr/>
        </p:nvSpPr>
        <p:spPr>
          <a:xfrm>
            <a:off x="11819467" y="7603067"/>
            <a:ext cx="2810933" cy="508000"/>
          </a:xfrm>
          <a:prstGeom prst="rect">
            <a:avLst/>
          </a:prstGeom>
          <a:solidFill>
            <a:srgbClr val="141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878562"/>
            <a:ext cx="6604754" cy="708779"/>
          </a:xfrm>
          <a:prstGeom prst="rect">
            <a:avLst/>
          </a:prstGeom>
          <a:noFill/>
          <a:ln/>
        </p:spPr>
        <p:txBody>
          <a:bodyPr wrap="none" lIns="0" tIns="0" rIns="0" bIns="0" rtlCol="0" anchor="t"/>
          <a:lstStyle/>
          <a:p>
            <a:pPr marL="0" indent="0">
              <a:lnSpc>
                <a:spcPts val="5550"/>
              </a:lnSpc>
              <a:buNone/>
            </a:pPr>
            <a:r>
              <a:rPr lang="en-US" sz="4450" b="1" dirty="0" smtClean="0">
                <a:solidFill>
                  <a:srgbClr val="F0F4F1"/>
                </a:solidFill>
                <a:latin typeface="Syne Extra Bold" pitchFamily="34" charset="0"/>
              </a:rPr>
              <a:t>Coefficient's understanding</a:t>
            </a:r>
            <a:endParaRPr lang="en-US" sz="4450" dirty="0"/>
          </a:p>
        </p:txBody>
      </p:sp>
      <p:sp>
        <p:nvSpPr>
          <p:cNvPr id="13" name="Rectangle 12"/>
          <p:cNvSpPr/>
          <p:nvPr/>
        </p:nvSpPr>
        <p:spPr>
          <a:xfrm>
            <a:off x="11819467" y="7603067"/>
            <a:ext cx="2810933" cy="508000"/>
          </a:xfrm>
          <a:prstGeom prst="rect">
            <a:avLst/>
          </a:prstGeom>
          <a:solidFill>
            <a:srgbClr val="141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1066800" y="1947333"/>
            <a:ext cx="12513733" cy="5262979"/>
          </a:xfrm>
          <a:prstGeom prst="rect">
            <a:avLst/>
          </a:prstGeom>
          <a:noFill/>
        </p:spPr>
        <p:txBody>
          <a:bodyPr wrap="square" rtlCol="0">
            <a:spAutoFit/>
          </a:bodyPr>
          <a:lstStyle/>
          <a:p>
            <a:pPr marL="457200" indent="-457200">
              <a:lnSpc>
                <a:spcPct val="150000"/>
              </a:lnSpc>
              <a:buFont typeface="Wingdings" panose="05000000000000000000" pitchFamily="2" charset="2"/>
              <a:buChar char="v"/>
            </a:pPr>
            <a:r>
              <a:rPr lang="en-US" sz="2800" dirty="0">
                <a:solidFill>
                  <a:srgbClr val="D7E5D8"/>
                </a:solidFill>
                <a:latin typeface="Syne" pitchFamily="34" charset="0"/>
                <a:ea typeface="Syne" pitchFamily="34" charset="-122"/>
                <a:cs typeface="Syne" pitchFamily="34" charset="-120"/>
              </a:rPr>
              <a:t>Odds Ratio (OR) tells us how the odds of being in a higher risk </a:t>
            </a:r>
            <a:r>
              <a:rPr lang="en-US" sz="2800" dirty="0" smtClean="0">
                <a:solidFill>
                  <a:srgbClr val="D7E5D8"/>
                </a:solidFill>
                <a:latin typeface="Syne" pitchFamily="34" charset="0"/>
                <a:ea typeface="Syne" pitchFamily="34" charset="-122"/>
                <a:cs typeface="Syne" pitchFamily="34" charset="-120"/>
              </a:rPr>
              <a:t>category change </a:t>
            </a:r>
            <a:r>
              <a:rPr lang="en-US" sz="2800" dirty="0">
                <a:solidFill>
                  <a:srgbClr val="D7E5D8"/>
                </a:solidFill>
                <a:latin typeface="Syne" pitchFamily="34" charset="0"/>
                <a:ea typeface="Syne" pitchFamily="34" charset="-122"/>
                <a:cs typeface="Syne" pitchFamily="34" charset="-120"/>
              </a:rPr>
              <a:t>with each one-unit increase in a </a:t>
            </a:r>
            <a:r>
              <a:rPr lang="en-US" sz="2800" dirty="0" smtClean="0">
                <a:solidFill>
                  <a:srgbClr val="D7E5D8"/>
                </a:solidFill>
                <a:latin typeface="Syne" pitchFamily="34" charset="0"/>
                <a:ea typeface="Syne" pitchFamily="34" charset="-122"/>
                <a:cs typeface="Syne" pitchFamily="34" charset="-120"/>
              </a:rPr>
              <a:t>predictor.</a:t>
            </a:r>
          </a:p>
          <a:p>
            <a:pPr marL="457200" indent="-457200">
              <a:lnSpc>
                <a:spcPct val="150000"/>
              </a:lnSpc>
              <a:buFont typeface="Wingdings" panose="05000000000000000000" pitchFamily="2" charset="2"/>
              <a:buChar char="v"/>
            </a:pPr>
            <a:r>
              <a:rPr lang="en-US" sz="2800" dirty="0" smtClean="0">
                <a:solidFill>
                  <a:srgbClr val="D7E5D8"/>
                </a:solidFill>
                <a:latin typeface="Syne" pitchFamily="34" charset="0"/>
                <a:ea typeface="Syne" pitchFamily="34" charset="-122"/>
                <a:cs typeface="Syne" pitchFamily="34" charset="-120"/>
              </a:rPr>
              <a:t>If </a:t>
            </a:r>
            <a:r>
              <a:rPr lang="en-US" sz="2800" b="1" dirty="0">
                <a:solidFill>
                  <a:srgbClr val="D7E5D8"/>
                </a:solidFill>
                <a:latin typeface="Syne" pitchFamily="34" charset="0"/>
                <a:ea typeface="Syne" pitchFamily="34" charset="-122"/>
                <a:cs typeface="Syne" pitchFamily="34" charset="-120"/>
              </a:rPr>
              <a:t>OR &gt; 1</a:t>
            </a:r>
            <a:r>
              <a:rPr lang="en-US" sz="2800" dirty="0">
                <a:solidFill>
                  <a:srgbClr val="D7E5D8"/>
                </a:solidFill>
                <a:latin typeface="Syne" pitchFamily="34" charset="0"/>
                <a:ea typeface="Syne" pitchFamily="34" charset="-122"/>
                <a:cs typeface="Syne" pitchFamily="34" charset="-120"/>
              </a:rPr>
              <a:t>, it means the factor </a:t>
            </a:r>
            <a:r>
              <a:rPr lang="en-US" sz="2800" b="1" dirty="0">
                <a:solidFill>
                  <a:srgbClr val="D7E5D8"/>
                </a:solidFill>
                <a:latin typeface="Syne" pitchFamily="34" charset="0"/>
                <a:ea typeface="Syne" pitchFamily="34" charset="-122"/>
                <a:cs typeface="Syne" pitchFamily="34" charset="-120"/>
              </a:rPr>
              <a:t>increases</a:t>
            </a:r>
            <a:r>
              <a:rPr lang="en-US" sz="2800" dirty="0">
                <a:solidFill>
                  <a:srgbClr val="D7E5D8"/>
                </a:solidFill>
                <a:latin typeface="Syne" pitchFamily="34" charset="0"/>
                <a:ea typeface="Syne" pitchFamily="34" charset="-122"/>
                <a:cs typeface="Syne" pitchFamily="34" charset="-120"/>
              </a:rPr>
              <a:t> the chances of being in a higher risk category</a:t>
            </a:r>
            <a:r>
              <a:rPr lang="en-US" sz="2800" dirty="0" smtClean="0">
                <a:solidFill>
                  <a:srgbClr val="D7E5D8"/>
                </a:solidFill>
                <a:latin typeface="Syne" pitchFamily="34" charset="0"/>
                <a:ea typeface="Syne" pitchFamily="34" charset="-122"/>
                <a:cs typeface="Syne" pitchFamily="34" charset="-120"/>
              </a:rPr>
              <a:t>.</a:t>
            </a:r>
          </a:p>
          <a:p>
            <a:pPr marL="457200" indent="-457200">
              <a:lnSpc>
                <a:spcPct val="150000"/>
              </a:lnSpc>
              <a:buFont typeface="Wingdings" panose="05000000000000000000" pitchFamily="2" charset="2"/>
              <a:buChar char="v"/>
            </a:pPr>
            <a:r>
              <a:rPr lang="en-US" sz="2800" dirty="0" smtClean="0">
                <a:solidFill>
                  <a:srgbClr val="D7E5D8"/>
                </a:solidFill>
                <a:latin typeface="Syne" pitchFamily="34" charset="0"/>
                <a:ea typeface="Syne" pitchFamily="34" charset="-122"/>
                <a:cs typeface="Syne" pitchFamily="34" charset="-120"/>
              </a:rPr>
              <a:t>If </a:t>
            </a:r>
            <a:r>
              <a:rPr lang="en-US" sz="2800" b="1" dirty="0">
                <a:solidFill>
                  <a:srgbClr val="D7E5D8"/>
                </a:solidFill>
                <a:latin typeface="Syne" pitchFamily="34" charset="0"/>
                <a:ea typeface="Syne" pitchFamily="34" charset="-122"/>
                <a:cs typeface="Syne" pitchFamily="34" charset="-120"/>
              </a:rPr>
              <a:t>OR &lt; 1, </a:t>
            </a:r>
            <a:r>
              <a:rPr lang="en-US" sz="2800" dirty="0">
                <a:solidFill>
                  <a:srgbClr val="D7E5D8"/>
                </a:solidFill>
                <a:latin typeface="Syne" pitchFamily="34" charset="0"/>
                <a:ea typeface="Syne" pitchFamily="34" charset="-122"/>
                <a:cs typeface="Syne" pitchFamily="34" charset="-120"/>
              </a:rPr>
              <a:t>it means the factor </a:t>
            </a:r>
            <a:r>
              <a:rPr lang="en-US" sz="2800" b="1" dirty="0">
                <a:solidFill>
                  <a:schemeClr val="bg2">
                    <a:lumMod val="90000"/>
                  </a:schemeClr>
                </a:solidFill>
                <a:latin typeface="Syne" pitchFamily="34" charset="0"/>
                <a:ea typeface="Syne" pitchFamily="34" charset="-122"/>
                <a:cs typeface="Syne" pitchFamily="34" charset="-120"/>
              </a:rPr>
              <a:t>decreases</a:t>
            </a:r>
            <a:r>
              <a:rPr lang="en-US" sz="2800" dirty="0">
                <a:solidFill>
                  <a:srgbClr val="D7E5D8"/>
                </a:solidFill>
                <a:latin typeface="Syne" pitchFamily="34" charset="0"/>
                <a:ea typeface="Syne" pitchFamily="34" charset="-122"/>
                <a:cs typeface="Syne" pitchFamily="34" charset="-120"/>
              </a:rPr>
              <a:t> the chances of being in a higher risk category</a:t>
            </a:r>
            <a:r>
              <a:rPr lang="en-US" sz="2800" dirty="0" smtClean="0">
                <a:solidFill>
                  <a:srgbClr val="D7E5D8"/>
                </a:solidFill>
                <a:latin typeface="Syne" pitchFamily="34" charset="0"/>
                <a:ea typeface="Syne" pitchFamily="34" charset="-122"/>
                <a:cs typeface="Syne" pitchFamily="34" charset="-120"/>
              </a:rPr>
              <a:t>.</a:t>
            </a:r>
          </a:p>
          <a:p>
            <a:pPr marL="457200" indent="-457200">
              <a:lnSpc>
                <a:spcPct val="150000"/>
              </a:lnSpc>
              <a:buFont typeface="Wingdings" panose="05000000000000000000" pitchFamily="2" charset="2"/>
              <a:buChar char="v"/>
            </a:pPr>
            <a:r>
              <a:rPr lang="en-US" sz="2800" dirty="0" smtClean="0">
                <a:solidFill>
                  <a:srgbClr val="D7E5D8"/>
                </a:solidFill>
                <a:latin typeface="Syne" pitchFamily="34" charset="0"/>
                <a:ea typeface="Syne" pitchFamily="34" charset="-122"/>
                <a:cs typeface="Syne" pitchFamily="34" charset="-120"/>
              </a:rPr>
              <a:t>If </a:t>
            </a:r>
            <a:r>
              <a:rPr lang="en-US" sz="2800" b="1" dirty="0">
                <a:solidFill>
                  <a:srgbClr val="D7E5D8"/>
                </a:solidFill>
                <a:latin typeface="Syne" pitchFamily="34" charset="0"/>
                <a:ea typeface="Syne" pitchFamily="34" charset="-122"/>
                <a:cs typeface="Syne" pitchFamily="34" charset="-120"/>
              </a:rPr>
              <a:t>OR = 1, </a:t>
            </a:r>
            <a:r>
              <a:rPr lang="en-US" sz="2800" dirty="0">
                <a:solidFill>
                  <a:srgbClr val="D7E5D8"/>
                </a:solidFill>
                <a:latin typeface="Syne" pitchFamily="34" charset="0"/>
                <a:ea typeface="Syne" pitchFamily="34" charset="-122"/>
                <a:cs typeface="Syne" pitchFamily="34" charset="-120"/>
              </a:rPr>
              <a:t>it means the factor has</a:t>
            </a:r>
            <a:r>
              <a:rPr lang="en-US" sz="2800" b="1" dirty="0">
                <a:solidFill>
                  <a:srgbClr val="D7E5D8"/>
                </a:solidFill>
                <a:latin typeface="Syne" pitchFamily="34" charset="0"/>
                <a:ea typeface="Syne" pitchFamily="34" charset="-122"/>
                <a:cs typeface="Syne" pitchFamily="34" charset="-120"/>
              </a:rPr>
              <a:t> no effect </a:t>
            </a:r>
            <a:r>
              <a:rPr lang="en-US" sz="2800" dirty="0">
                <a:solidFill>
                  <a:srgbClr val="D7E5D8"/>
                </a:solidFill>
                <a:latin typeface="Syne" pitchFamily="34" charset="0"/>
                <a:ea typeface="Syne" pitchFamily="34" charset="-122"/>
                <a:cs typeface="Syne" pitchFamily="34" charset="-120"/>
              </a:rPr>
              <a:t>on the odds of being in a higher risk category.</a:t>
            </a:r>
          </a:p>
        </p:txBody>
      </p:sp>
    </p:spTree>
    <p:extLst>
      <p:ext uri="{BB962C8B-B14F-4D97-AF65-F5344CB8AC3E}">
        <p14:creationId xmlns:p14="http://schemas.microsoft.com/office/powerpoint/2010/main" val="39562456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878562"/>
            <a:ext cx="6604754" cy="708779"/>
          </a:xfrm>
          <a:prstGeom prst="rect">
            <a:avLst/>
          </a:prstGeom>
          <a:noFill/>
          <a:ln/>
        </p:spPr>
        <p:txBody>
          <a:bodyPr wrap="none" lIns="0" tIns="0" rIns="0" bIns="0" rtlCol="0" anchor="t"/>
          <a:lstStyle/>
          <a:p>
            <a:pPr marL="0" indent="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Model </a:t>
            </a:r>
            <a:r>
              <a:rPr lang="en-US" sz="4450" b="1" dirty="0" smtClean="0">
                <a:solidFill>
                  <a:srgbClr val="F0F4F1"/>
                </a:solidFill>
                <a:latin typeface="Syne Extra Bold" pitchFamily="34" charset="0"/>
                <a:ea typeface="Syne Extra Bold" pitchFamily="34" charset="-122"/>
                <a:cs typeface="Syne Extra Bold" pitchFamily="34" charset="-120"/>
              </a:rPr>
              <a:t>Coefficient</a:t>
            </a:r>
            <a:endParaRPr lang="en-US" sz="4450" dirty="0"/>
          </a:p>
        </p:txBody>
      </p:sp>
      <p:sp>
        <p:nvSpPr>
          <p:cNvPr id="14" name="Rectangle 13"/>
          <p:cNvSpPr/>
          <p:nvPr/>
        </p:nvSpPr>
        <p:spPr>
          <a:xfrm>
            <a:off x="12090400" y="7620000"/>
            <a:ext cx="2540000" cy="609600"/>
          </a:xfrm>
          <a:prstGeom prst="rect">
            <a:avLst/>
          </a:prstGeom>
          <a:solidFill>
            <a:srgbClr val="141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p:cNvPicPr>
            <a:picLocks noChangeAspect="1"/>
          </p:cNvPicPr>
          <p:nvPr/>
        </p:nvPicPr>
        <p:blipFill>
          <a:blip r:embed="rId3"/>
          <a:stretch>
            <a:fillRect/>
          </a:stretch>
        </p:blipFill>
        <p:spPr>
          <a:xfrm>
            <a:off x="793790" y="2085445"/>
            <a:ext cx="12948915" cy="5534555"/>
          </a:xfrm>
          <a:prstGeom prst="rect">
            <a:avLst/>
          </a:prstGeom>
          <a:ln w="57150">
            <a:solidFill>
              <a:srgbClr val="01FA75"/>
            </a:solidFill>
          </a:ln>
        </p:spPr>
      </p:pic>
    </p:spTree>
    <p:extLst>
      <p:ext uri="{BB962C8B-B14F-4D97-AF65-F5344CB8AC3E}">
        <p14:creationId xmlns:p14="http://schemas.microsoft.com/office/powerpoint/2010/main" val="249997750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183903"/>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Results</a:t>
            </a:r>
            <a:endParaRPr lang="en-US" sz="4450" dirty="0"/>
          </a:p>
        </p:txBody>
      </p:sp>
      <p:sp>
        <p:nvSpPr>
          <p:cNvPr id="5" name="Rectangle 4"/>
          <p:cNvSpPr/>
          <p:nvPr/>
        </p:nvSpPr>
        <p:spPr>
          <a:xfrm>
            <a:off x="11819467" y="7603067"/>
            <a:ext cx="2810933" cy="508000"/>
          </a:xfrm>
          <a:prstGeom prst="rect">
            <a:avLst/>
          </a:prstGeom>
          <a:solidFill>
            <a:srgbClr val="141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793790" y="4165600"/>
            <a:ext cx="13159277" cy="3693319"/>
          </a:xfrm>
          <a:prstGeom prst="rect">
            <a:avLst/>
          </a:prstGeom>
          <a:noFill/>
        </p:spPr>
        <p:txBody>
          <a:bodyPr wrap="square" rtlCol="0">
            <a:spAutoFit/>
          </a:bodyPr>
          <a:lstStyle/>
          <a:p>
            <a:pPr marL="285750" indent="-285750">
              <a:lnSpc>
                <a:spcPct val="150000"/>
              </a:lnSpc>
              <a:buFont typeface="Wingdings" panose="05000000000000000000" pitchFamily="2" charset="2"/>
              <a:buChar char="§"/>
            </a:pPr>
            <a:r>
              <a:rPr lang="en-US" sz="2400" dirty="0">
                <a:solidFill>
                  <a:srgbClr val="D7E5D8"/>
                </a:solidFill>
                <a:latin typeface="Syne" pitchFamily="34" charset="0"/>
                <a:ea typeface="Syne" pitchFamily="34" charset="-122"/>
                <a:cs typeface="Syne" pitchFamily="34" charset="-120"/>
              </a:rPr>
              <a:t>Some factors  Increase the odds of being at higher risk (like abnormal ECG,  High fasting blood sugar, and a downs loping slope).</a:t>
            </a:r>
          </a:p>
          <a:p>
            <a:pPr marL="285750" indent="-285750">
              <a:lnSpc>
                <a:spcPct val="150000"/>
              </a:lnSpc>
              <a:buFont typeface="Wingdings" panose="05000000000000000000" pitchFamily="2" charset="2"/>
              <a:buChar char="§"/>
            </a:pPr>
            <a:r>
              <a:rPr lang="en-US" sz="2400" dirty="0">
                <a:solidFill>
                  <a:srgbClr val="D7E5D8"/>
                </a:solidFill>
                <a:latin typeface="Syne" pitchFamily="34" charset="0"/>
                <a:ea typeface="Syne" pitchFamily="34" charset="-122"/>
                <a:cs typeface="Syne" pitchFamily="34" charset="-120"/>
              </a:rPr>
              <a:t>Others factors  Increase the odds of being at higher risk ( Like being male, having non </a:t>
            </a:r>
            <a:r>
              <a:rPr lang="en-US" sz="2400" dirty="0" err="1">
                <a:solidFill>
                  <a:srgbClr val="D7E5D8"/>
                </a:solidFill>
                <a:latin typeface="Syne" pitchFamily="34" charset="0"/>
                <a:ea typeface="Syne" pitchFamily="34" charset="-122"/>
                <a:cs typeface="Syne" pitchFamily="34" charset="-120"/>
              </a:rPr>
              <a:t>aginal</a:t>
            </a:r>
            <a:r>
              <a:rPr lang="en-US" sz="2400" dirty="0">
                <a:solidFill>
                  <a:srgbClr val="D7E5D8"/>
                </a:solidFill>
                <a:latin typeface="Syne" pitchFamily="34" charset="0"/>
                <a:ea typeface="Syne" pitchFamily="34" charset="-122"/>
                <a:cs typeface="Syne" pitchFamily="34" charset="-120"/>
              </a:rPr>
              <a:t> pain and having fixed </a:t>
            </a:r>
            <a:r>
              <a:rPr lang="en-US" sz="2400" dirty="0" err="1">
                <a:solidFill>
                  <a:srgbClr val="D7E5D8"/>
                </a:solidFill>
                <a:latin typeface="Syne" pitchFamily="34" charset="0"/>
                <a:ea typeface="Syne" pitchFamily="34" charset="-122"/>
                <a:cs typeface="Syne" pitchFamily="34" charset="-120"/>
              </a:rPr>
              <a:t>Thalesemia</a:t>
            </a:r>
            <a:r>
              <a:rPr lang="en-US" sz="2400" dirty="0">
                <a:solidFill>
                  <a:srgbClr val="D7E5D8"/>
                </a:solidFill>
                <a:latin typeface="Syne" pitchFamily="34" charset="0"/>
                <a:ea typeface="Syne" pitchFamily="34" charset="-122"/>
                <a:cs typeface="Syne" pitchFamily="34" charset="-120"/>
              </a:rPr>
              <a:t>  defect)</a:t>
            </a:r>
          </a:p>
          <a:p>
            <a:pPr marL="285750" indent="-285750">
              <a:lnSpc>
                <a:spcPct val="150000"/>
              </a:lnSpc>
              <a:buFont typeface="Wingdings" panose="05000000000000000000" pitchFamily="2" charset="2"/>
              <a:buChar char="§"/>
            </a:pPr>
            <a:r>
              <a:rPr lang="en-US" sz="2400" dirty="0" smtClean="0">
                <a:solidFill>
                  <a:srgbClr val="D7E5D8"/>
                </a:solidFill>
                <a:latin typeface="Syne" pitchFamily="34" charset="0"/>
                <a:ea typeface="Syne" pitchFamily="34" charset="-122"/>
                <a:cs typeface="Syne" pitchFamily="34" charset="-120"/>
              </a:rPr>
              <a:t>And many predictors variable does not show statistically significant effect (Like Age, Sex, Chest pain type)</a:t>
            </a:r>
            <a:endParaRPr lang="en-US" sz="2400" dirty="0">
              <a:solidFill>
                <a:srgbClr val="D7E5D8"/>
              </a:solidFill>
              <a:latin typeface="Syne" pitchFamily="34" charset="0"/>
              <a:ea typeface="Syne" pitchFamily="34" charset="-122"/>
              <a:cs typeface="Syne" pitchFamily="34" charset="-120"/>
            </a:endParaRPr>
          </a:p>
          <a:p>
            <a:endParaRPr lang="en-U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1819467" y="7603067"/>
            <a:ext cx="2810933" cy="508000"/>
          </a:xfrm>
          <a:prstGeom prst="rect">
            <a:avLst/>
          </a:prstGeom>
          <a:solidFill>
            <a:srgbClr val="141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2167467" y="324320"/>
            <a:ext cx="10261600" cy="7786747"/>
          </a:xfrm>
          <a:prstGeom prst="rect">
            <a:avLst/>
          </a:prstGeom>
          <a:noFill/>
        </p:spPr>
        <p:txBody>
          <a:bodyPr wrap="square" rtlCol="0" anchor="ctr">
            <a:spAutoFit/>
          </a:bodyPr>
          <a:lstStyle/>
          <a:p>
            <a:pPr algn="ctr"/>
            <a:r>
              <a:rPr lang="en-US" sz="25000" b="1" dirty="0" smtClean="0">
                <a:ln>
                  <a:solidFill>
                    <a:srgbClr val="8DF3C4"/>
                  </a:solidFill>
                </a:ln>
                <a:solidFill>
                  <a:srgbClr val="0DDD56"/>
                </a:solidFill>
                <a:latin typeface="Arial Rounded MT Bold" panose="020F0704030504030204" pitchFamily="34" charset="0"/>
              </a:rPr>
              <a:t>Thank     You</a:t>
            </a:r>
            <a:endParaRPr lang="en-US" sz="25000" dirty="0">
              <a:ln>
                <a:solidFill>
                  <a:srgbClr val="8DF3C4"/>
                </a:solidFill>
              </a:ln>
              <a:solidFill>
                <a:srgbClr val="0DDD56"/>
              </a:solidFill>
              <a:latin typeface="Arial Rounded MT Bold" panose="020F0704030504030204" pitchFamily="34" charset="0"/>
            </a:endParaRPr>
          </a:p>
        </p:txBody>
      </p:sp>
    </p:spTree>
    <p:extLst>
      <p:ext uri="{BB962C8B-B14F-4D97-AF65-F5344CB8AC3E}">
        <p14:creationId xmlns:p14="http://schemas.microsoft.com/office/powerpoint/2010/main" val="23858593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37772" y="628308"/>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Introduction</a:t>
            </a:r>
            <a:endParaRPr lang="en-US" sz="4450" dirty="0"/>
          </a:p>
        </p:txBody>
      </p:sp>
      <p:sp>
        <p:nvSpPr>
          <p:cNvPr id="4" name="Shape 1"/>
          <p:cNvSpPr/>
          <p:nvPr/>
        </p:nvSpPr>
        <p:spPr>
          <a:xfrm>
            <a:off x="6280190" y="4515615"/>
            <a:ext cx="510302" cy="510302"/>
          </a:xfrm>
          <a:prstGeom prst="roundRect">
            <a:avLst>
              <a:gd name="adj" fmla="val 18669"/>
            </a:avLst>
          </a:prstGeom>
          <a:solidFill>
            <a:srgbClr val="547808"/>
          </a:solidFill>
          <a:ln w="7620">
            <a:solidFill>
              <a:srgbClr val="6D9121"/>
            </a:solidFill>
            <a:prstDash val="solid"/>
          </a:ln>
        </p:spPr>
      </p:sp>
      <p:sp>
        <p:nvSpPr>
          <p:cNvPr id="5" name="Text 2"/>
          <p:cNvSpPr/>
          <p:nvPr/>
        </p:nvSpPr>
        <p:spPr>
          <a:xfrm>
            <a:off x="6445329" y="4600626"/>
            <a:ext cx="180023" cy="340281"/>
          </a:xfrm>
          <a:prstGeom prst="rect">
            <a:avLst/>
          </a:prstGeom>
          <a:noFill/>
          <a:ln/>
        </p:spPr>
        <p:txBody>
          <a:bodyPr wrap="none" lIns="0" tIns="0" rIns="0" bIns="0" rtlCol="0" anchor="t"/>
          <a:lstStyle/>
          <a:p>
            <a:pPr marL="0" indent="0" algn="ctr">
              <a:lnSpc>
                <a:spcPts val="2650"/>
              </a:lnSpc>
              <a:buNone/>
            </a:pPr>
            <a:r>
              <a:rPr lang="en-US" sz="2650" b="1" dirty="0">
                <a:solidFill>
                  <a:srgbClr val="FFFFFF"/>
                </a:solidFill>
                <a:latin typeface="Syne Extra Bold" pitchFamily="34" charset="0"/>
                <a:ea typeface="Syne Extra Bold" pitchFamily="34" charset="-122"/>
                <a:cs typeface="Syne Extra Bold" pitchFamily="34" charset="-120"/>
              </a:rPr>
              <a:t>1</a:t>
            </a:r>
            <a:endParaRPr lang="en-US" sz="2650" dirty="0"/>
          </a:p>
        </p:txBody>
      </p:sp>
      <p:sp>
        <p:nvSpPr>
          <p:cNvPr id="6" name="Text 3"/>
          <p:cNvSpPr/>
          <p:nvPr/>
        </p:nvSpPr>
        <p:spPr>
          <a:xfrm>
            <a:off x="7017306" y="4515615"/>
            <a:ext cx="2927747" cy="1062990"/>
          </a:xfrm>
          <a:prstGeom prst="rect">
            <a:avLst/>
          </a:prstGeom>
          <a:noFill/>
          <a:ln/>
        </p:spPr>
        <p:txBody>
          <a:bodyPr wrap="square" lIns="0" tIns="0" rIns="0" bIns="0" rtlCol="0" anchor="t"/>
          <a:lstStyle/>
          <a:p>
            <a:pPr marL="0" indent="0">
              <a:lnSpc>
                <a:spcPts val="2750"/>
              </a:lnSpc>
              <a:buNone/>
            </a:pPr>
            <a:r>
              <a:rPr lang="en-US" sz="2200" b="1" dirty="0">
                <a:solidFill>
                  <a:srgbClr val="D7E5D8"/>
                </a:solidFill>
                <a:latin typeface="Syne Extra Bold" pitchFamily="34" charset="0"/>
                <a:ea typeface="Syne Extra Bold" pitchFamily="34" charset="-122"/>
                <a:cs typeface="Syne Extra Bold" pitchFamily="34" charset="-120"/>
              </a:rPr>
              <a:t>Ordered Logistic Regression</a:t>
            </a:r>
            <a:endParaRPr lang="en-US" sz="2200" dirty="0"/>
          </a:p>
        </p:txBody>
      </p:sp>
      <p:sp>
        <p:nvSpPr>
          <p:cNvPr id="7" name="Text 4"/>
          <p:cNvSpPr/>
          <p:nvPr/>
        </p:nvSpPr>
        <p:spPr>
          <a:xfrm>
            <a:off x="7017305" y="5439328"/>
            <a:ext cx="2927747" cy="725805"/>
          </a:xfrm>
          <a:prstGeom prst="rect">
            <a:avLst/>
          </a:prstGeom>
          <a:noFill/>
          <a:ln/>
        </p:spPr>
        <p:txBody>
          <a:bodyPr wrap="square" lIns="0" tIns="0" rIns="0" bIns="0" rtlCol="0" anchor="t"/>
          <a:lstStyle/>
          <a:p>
            <a:pPr marL="0" indent="0">
              <a:lnSpc>
                <a:spcPts val="2850"/>
              </a:lnSpc>
              <a:buNone/>
            </a:pPr>
            <a:r>
              <a:rPr lang="en-US" sz="2000" dirty="0">
                <a:solidFill>
                  <a:srgbClr val="D7E5D8"/>
                </a:solidFill>
                <a:latin typeface="Syne" pitchFamily="34" charset="0"/>
                <a:ea typeface="Syne" pitchFamily="34" charset="-122"/>
                <a:cs typeface="Syne" pitchFamily="34" charset="-120"/>
              </a:rPr>
              <a:t>Used to predict ordinal variables.</a:t>
            </a:r>
            <a:endParaRPr lang="en-US" sz="2000" dirty="0"/>
          </a:p>
        </p:txBody>
      </p:sp>
      <p:sp>
        <p:nvSpPr>
          <p:cNvPr id="8" name="Shape 5"/>
          <p:cNvSpPr/>
          <p:nvPr/>
        </p:nvSpPr>
        <p:spPr>
          <a:xfrm>
            <a:off x="10171867" y="4583345"/>
            <a:ext cx="510302" cy="510302"/>
          </a:xfrm>
          <a:prstGeom prst="roundRect">
            <a:avLst>
              <a:gd name="adj" fmla="val 18669"/>
            </a:avLst>
          </a:prstGeom>
          <a:solidFill>
            <a:srgbClr val="547808"/>
          </a:solidFill>
          <a:ln w="7620">
            <a:solidFill>
              <a:srgbClr val="6D9121"/>
            </a:solidFill>
            <a:prstDash val="solid"/>
          </a:ln>
        </p:spPr>
      </p:sp>
      <p:sp>
        <p:nvSpPr>
          <p:cNvPr id="9" name="Text 6"/>
          <p:cNvSpPr/>
          <p:nvPr/>
        </p:nvSpPr>
        <p:spPr>
          <a:xfrm>
            <a:off x="10256401" y="4668361"/>
            <a:ext cx="341233" cy="340281"/>
          </a:xfrm>
          <a:prstGeom prst="rect">
            <a:avLst/>
          </a:prstGeom>
          <a:noFill/>
          <a:ln/>
        </p:spPr>
        <p:txBody>
          <a:bodyPr wrap="none" lIns="0" tIns="0" rIns="0" bIns="0" rtlCol="0" anchor="t"/>
          <a:lstStyle/>
          <a:p>
            <a:pPr marL="0" indent="0" algn="ctr">
              <a:lnSpc>
                <a:spcPts val="2650"/>
              </a:lnSpc>
              <a:buNone/>
            </a:pPr>
            <a:r>
              <a:rPr lang="en-US" sz="2650" b="1" dirty="0">
                <a:solidFill>
                  <a:srgbClr val="FFFFFF"/>
                </a:solidFill>
                <a:latin typeface="Syne Extra Bold" pitchFamily="34" charset="0"/>
                <a:ea typeface="Syne Extra Bold" pitchFamily="34" charset="-122"/>
                <a:cs typeface="Syne Extra Bold" pitchFamily="34" charset="-120"/>
              </a:rPr>
              <a:t>2</a:t>
            </a:r>
            <a:endParaRPr lang="en-US" sz="2650" dirty="0"/>
          </a:p>
        </p:txBody>
      </p:sp>
      <p:sp>
        <p:nvSpPr>
          <p:cNvPr id="10" name="Text 7"/>
          <p:cNvSpPr/>
          <p:nvPr/>
        </p:nvSpPr>
        <p:spPr>
          <a:xfrm>
            <a:off x="10908983" y="4583350"/>
            <a:ext cx="2927747" cy="708660"/>
          </a:xfrm>
          <a:prstGeom prst="rect">
            <a:avLst/>
          </a:prstGeom>
          <a:noFill/>
          <a:ln/>
        </p:spPr>
        <p:txBody>
          <a:bodyPr wrap="square" lIns="0" tIns="0" rIns="0" bIns="0" rtlCol="0" anchor="t"/>
          <a:lstStyle/>
          <a:p>
            <a:pPr marL="0" indent="0">
              <a:lnSpc>
                <a:spcPts val="2750"/>
              </a:lnSpc>
              <a:buNone/>
            </a:pPr>
            <a:r>
              <a:rPr lang="en-US" sz="2200" b="1" dirty="0">
                <a:solidFill>
                  <a:srgbClr val="D7E5D8"/>
                </a:solidFill>
                <a:latin typeface="Syne Extra Bold" pitchFamily="34" charset="0"/>
                <a:ea typeface="Syne Extra Bold" pitchFamily="34" charset="-122"/>
                <a:cs typeface="Syne Extra Bold" pitchFamily="34" charset="-120"/>
              </a:rPr>
              <a:t>Project Objective</a:t>
            </a:r>
            <a:endParaRPr lang="en-US" sz="2200" dirty="0"/>
          </a:p>
        </p:txBody>
      </p:sp>
      <p:sp>
        <p:nvSpPr>
          <p:cNvPr id="11" name="Text 8"/>
          <p:cNvSpPr/>
          <p:nvPr/>
        </p:nvSpPr>
        <p:spPr>
          <a:xfrm>
            <a:off x="10908983" y="5428099"/>
            <a:ext cx="2927747" cy="725805"/>
          </a:xfrm>
          <a:prstGeom prst="rect">
            <a:avLst/>
          </a:prstGeom>
          <a:noFill/>
          <a:ln/>
        </p:spPr>
        <p:txBody>
          <a:bodyPr wrap="square" lIns="0" tIns="0" rIns="0" bIns="0" rtlCol="0" anchor="t"/>
          <a:lstStyle/>
          <a:p>
            <a:pPr marL="0" indent="0">
              <a:lnSpc>
                <a:spcPts val="2850"/>
              </a:lnSpc>
              <a:buNone/>
            </a:pPr>
            <a:r>
              <a:rPr lang="en-US" sz="2000" dirty="0">
                <a:solidFill>
                  <a:srgbClr val="D7E5D8"/>
                </a:solidFill>
                <a:latin typeface="Syne" pitchFamily="34" charset="0"/>
                <a:ea typeface="Syne" pitchFamily="34" charset="-122"/>
                <a:cs typeface="Syne" pitchFamily="34" charset="-120"/>
              </a:rPr>
              <a:t>Predict heart attack risk levels.</a:t>
            </a:r>
            <a:endParaRPr lang="en-US" sz="2000" dirty="0"/>
          </a:p>
        </p:txBody>
      </p:sp>
      <p:sp>
        <p:nvSpPr>
          <p:cNvPr id="12" name="Rectangle 11"/>
          <p:cNvSpPr/>
          <p:nvPr/>
        </p:nvSpPr>
        <p:spPr>
          <a:xfrm>
            <a:off x="12259734" y="7836455"/>
            <a:ext cx="2201334" cy="274612"/>
          </a:xfrm>
          <a:prstGeom prst="rect">
            <a:avLst/>
          </a:prstGeom>
          <a:solidFill>
            <a:srgbClr val="141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6280190" y="1608667"/>
            <a:ext cx="7351143" cy="1579920"/>
          </a:xfrm>
          <a:prstGeom prst="rect">
            <a:avLst/>
          </a:prstGeom>
          <a:noFill/>
        </p:spPr>
        <p:txBody>
          <a:bodyPr wrap="square" rtlCol="0">
            <a:spAutoFit/>
          </a:bodyPr>
          <a:lstStyle/>
          <a:p>
            <a:pPr marL="342900" indent="-342900">
              <a:lnSpc>
                <a:spcPts val="2850"/>
              </a:lnSpc>
              <a:buFont typeface="Arial" panose="020B0604020202020204" pitchFamily="34" charset="0"/>
              <a:buChar char="•"/>
            </a:pPr>
            <a:r>
              <a:rPr lang="en-US" sz="2400" b="1" dirty="0">
                <a:solidFill>
                  <a:srgbClr val="D7E5D8"/>
                </a:solidFill>
                <a:latin typeface="Syne" pitchFamily="34" charset="0"/>
                <a:ea typeface="Syne" pitchFamily="34" charset="-122"/>
                <a:cs typeface="Syne" pitchFamily="34" charset="-120"/>
              </a:rPr>
              <a:t>Ordinal Logistic Regression </a:t>
            </a:r>
            <a:r>
              <a:rPr lang="en-US" sz="2400" dirty="0">
                <a:solidFill>
                  <a:srgbClr val="D7E5D8"/>
                </a:solidFill>
                <a:latin typeface="Syne" pitchFamily="34" charset="0"/>
                <a:ea typeface="Syne" pitchFamily="34" charset="-122"/>
                <a:cs typeface="Syne" pitchFamily="34" charset="-120"/>
              </a:rPr>
              <a:t>is a statistical method used to predict the relationship between one or more independent variables (predictors) and a dependent variable that has ordered categories.</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32924" y="418743"/>
            <a:ext cx="5444371" cy="475774"/>
          </a:xfrm>
          <a:prstGeom prst="rect">
            <a:avLst/>
          </a:prstGeom>
          <a:noFill/>
          <a:ln/>
        </p:spPr>
        <p:txBody>
          <a:bodyPr wrap="none" lIns="0" tIns="0" rIns="0" bIns="0" rtlCol="0" anchor="t"/>
          <a:lstStyle/>
          <a:p>
            <a:pPr marL="0" indent="0">
              <a:lnSpc>
                <a:spcPts val="3700"/>
              </a:lnSpc>
              <a:buNone/>
            </a:pPr>
            <a:r>
              <a:rPr lang="en-US" sz="2950" b="1" dirty="0">
                <a:solidFill>
                  <a:srgbClr val="F0F4F1"/>
                </a:solidFill>
                <a:latin typeface="Syne Extra Bold" pitchFamily="34" charset="0"/>
                <a:ea typeface="Syne Extra Bold" pitchFamily="34" charset="-122"/>
                <a:cs typeface="Syne Extra Bold" pitchFamily="34" charset="-120"/>
              </a:rPr>
              <a:t>Dataset Overview</a:t>
            </a:r>
            <a:endParaRPr lang="en-US" sz="2950" dirty="0"/>
          </a:p>
        </p:txBody>
      </p:sp>
      <p:sp>
        <p:nvSpPr>
          <p:cNvPr id="3" name="Shape 1"/>
          <p:cNvSpPr/>
          <p:nvPr/>
        </p:nvSpPr>
        <p:spPr>
          <a:xfrm>
            <a:off x="532924" y="1198959"/>
            <a:ext cx="13564553" cy="6637496"/>
          </a:xfrm>
          <a:prstGeom prst="roundRect">
            <a:avLst>
              <a:gd name="adj" fmla="val 964"/>
            </a:avLst>
          </a:prstGeom>
          <a:noFill/>
          <a:ln w="7620">
            <a:solidFill>
              <a:srgbClr val="FFFFFF">
                <a:alpha val="24000"/>
              </a:srgbClr>
            </a:solidFill>
            <a:prstDash val="solid"/>
          </a:ln>
        </p:spPr>
      </p:sp>
      <p:sp>
        <p:nvSpPr>
          <p:cNvPr id="4" name="Shape 2"/>
          <p:cNvSpPr/>
          <p:nvPr/>
        </p:nvSpPr>
        <p:spPr>
          <a:xfrm>
            <a:off x="540544" y="1206579"/>
            <a:ext cx="13549312" cy="441484"/>
          </a:xfrm>
          <a:prstGeom prst="rect">
            <a:avLst/>
          </a:prstGeom>
          <a:solidFill>
            <a:srgbClr val="FFFFFF">
              <a:alpha val="4000"/>
            </a:srgbClr>
          </a:solidFill>
          <a:ln/>
        </p:spPr>
      </p:sp>
      <p:sp>
        <p:nvSpPr>
          <p:cNvPr id="5" name="Text 3"/>
          <p:cNvSpPr/>
          <p:nvPr/>
        </p:nvSpPr>
        <p:spPr>
          <a:xfrm>
            <a:off x="692706" y="1305520"/>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Variable</a:t>
            </a:r>
            <a:endParaRPr lang="en-US" sz="1150" dirty="0"/>
          </a:p>
        </p:txBody>
      </p:sp>
      <p:sp>
        <p:nvSpPr>
          <p:cNvPr id="6" name="Text 4"/>
          <p:cNvSpPr/>
          <p:nvPr/>
        </p:nvSpPr>
        <p:spPr>
          <a:xfrm>
            <a:off x="7471172" y="1305520"/>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Description</a:t>
            </a:r>
            <a:endParaRPr lang="en-US" sz="1150" dirty="0"/>
          </a:p>
        </p:txBody>
      </p:sp>
      <p:sp>
        <p:nvSpPr>
          <p:cNvPr id="7" name="Shape 5"/>
          <p:cNvSpPr/>
          <p:nvPr/>
        </p:nvSpPr>
        <p:spPr>
          <a:xfrm>
            <a:off x="540544" y="1648063"/>
            <a:ext cx="13549312" cy="441484"/>
          </a:xfrm>
          <a:prstGeom prst="rect">
            <a:avLst/>
          </a:prstGeom>
          <a:solidFill>
            <a:srgbClr val="000000">
              <a:alpha val="4000"/>
            </a:srgbClr>
          </a:solidFill>
          <a:ln/>
        </p:spPr>
      </p:sp>
      <p:sp>
        <p:nvSpPr>
          <p:cNvPr id="8" name="Text 6"/>
          <p:cNvSpPr/>
          <p:nvPr/>
        </p:nvSpPr>
        <p:spPr>
          <a:xfrm>
            <a:off x="692706" y="1747004"/>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Age</a:t>
            </a:r>
            <a:endParaRPr lang="en-US" sz="1150" dirty="0"/>
          </a:p>
        </p:txBody>
      </p:sp>
      <p:sp>
        <p:nvSpPr>
          <p:cNvPr id="9" name="Text 7"/>
          <p:cNvSpPr/>
          <p:nvPr/>
        </p:nvSpPr>
        <p:spPr>
          <a:xfrm>
            <a:off x="7471172" y="1747004"/>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Age of the individual.</a:t>
            </a:r>
            <a:endParaRPr lang="en-US" sz="1150" dirty="0"/>
          </a:p>
        </p:txBody>
      </p:sp>
      <p:sp>
        <p:nvSpPr>
          <p:cNvPr id="10" name="Shape 8"/>
          <p:cNvSpPr/>
          <p:nvPr/>
        </p:nvSpPr>
        <p:spPr>
          <a:xfrm>
            <a:off x="540544" y="2089547"/>
            <a:ext cx="13549312" cy="441484"/>
          </a:xfrm>
          <a:prstGeom prst="rect">
            <a:avLst/>
          </a:prstGeom>
          <a:solidFill>
            <a:srgbClr val="FFFFFF">
              <a:alpha val="4000"/>
            </a:srgbClr>
          </a:solidFill>
          <a:ln/>
        </p:spPr>
      </p:sp>
      <p:sp>
        <p:nvSpPr>
          <p:cNvPr id="11" name="Text 9"/>
          <p:cNvSpPr/>
          <p:nvPr/>
        </p:nvSpPr>
        <p:spPr>
          <a:xfrm>
            <a:off x="692706" y="2188488"/>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Sex</a:t>
            </a:r>
            <a:endParaRPr lang="en-US" sz="1150" dirty="0"/>
          </a:p>
        </p:txBody>
      </p:sp>
      <p:sp>
        <p:nvSpPr>
          <p:cNvPr id="12" name="Text 10"/>
          <p:cNvSpPr/>
          <p:nvPr/>
        </p:nvSpPr>
        <p:spPr>
          <a:xfrm>
            <a:off x="7471172" y="2188488"/>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0 (Female), 1 (Male).</a:t>
            </a:r>
            <a:endParaRPr lang="en-US" sz="1150" dirty="0"/>
          </a:p>
        </p:txBody>
      </p:sp>
      <p:sp>
        <p:nvSpPr>
          <p:cNvPr id="13" name="Shape 11"/>
          <p:cNvSpPr/>
          <p:nvPr/>
        </p:nvSpPr>
        <p:spPr>
          <a:xfrm>
            <a:off x="540544" y="2531031"/>
            <a:ext cx="13549312" cy="441484"/>
          </a:xfrm>
          <a:prstGeom prst="rect">
            <a:avLst/>
          </a:prstGeom>
          <a:solidFill>
            <a:srgbClr val="000000">
              <a:alpha val="4000"/>
            </a:srgbClr>
          </a:solidFill>
          <a:ln/>
        </p:spPr>
      </p:sp>
      <p:sp>
        <p:nvSpPr>
          <p:cNvPr id="14" name="Text 12"/>
          <p:cNvSpPr/>
          <p:nvPr/>
        </p:nvSpPr>
        <p:spPr>
          <a:xfrm>
            <a:off x="692706" y="2629972"/>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Chest Pain Type</a:t>
            </a:r>
            <a:endParaRPr lang="en-US" sz="1150" dirty="0"/>
          </a:p>
        </p:txBody>
      </p:sp>
      <p:sp>
        <p:nvSpPr>
          <p:cNvPr id="15" name="Text 13"/>
          <p:cNvSpPr/>
          <p:nvPr/>
        </p:nvSpPr>
        <p:spPr>
          <a:xfrm>
            <a:off x="7471172" y="2629972"/>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0: Typical Angina, 1: Atypical Angina, 2: Non-anginal Pain, 3: Asymptomatic.</a:t>
            </a:r>
            <a:endParaRPr lang="en-US" sz="1150" dirty="0"/>
          </a:p>
        </p:txBody>
      </p:sp>
      <p:sp>
        <p:nvSpPr>
          <p:cNvPr id="16" name="Shape 14"/>
          <p:cNvSpPr/>
          <p:nvPr/>
        </p:nvSpPr>
        <p:spPr>
          <a:xfrm>
            <a:off x="540544" y="2972514"/>
            <a:ext cx="13549312" cy="441484"/>
          </a:xfrm>
          <a:prstGeom prst="rect">
            <a:avLst/>
          </a:prstGeom>
          <a:solidFill>
            <a:srgbClr val="FFFFFF">
              <a:alpha val="4000"/>
            </a:srgbClr>
          </a:solidFill>
          <a:ln/>
        </p:spPr>
      </p:sp>
      <p:sp>
        <p:nvSpPr>
          <p:cNvPr id="17" name="Text 15"/>
          <p:cNvSpPr/>
          <p:nvPr/>
        </p:nvSpPr>
        <p:spPr>
          <a:xfrm>
            <a:off x="692706" y="3071455"/>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Resting Blood Pressure</a:t>
            </a:r>
            <a:endParaRPr lang="en-US" sz="1150" dirty="0"/>
          </a:p>
        </p:txBody>
      </p:sp>
      <p:sp>
        <p:nvSpPr>
          <p:cNvPr id="18" name="Text 16"/>
          <p:cNvSpPr/>
          <p:nvPr/>
        </p:nvSpPr>
        <p:spPr>
          <a:xfrm>
            <a:off x="7471172" y="3071455"/>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Blood pressure at rest (mm Hg).</a:t>
            </a:r>
            <a:endParaRPr lang="en-US" sz="1150" dirty="0"/>
          </a:p>
        </p:txBody>
      </p:sp>
      <p:sp>
        <p:nvSpPr>
          <p:cNvPr id="19" name="Shape 17"/>
          <p:cNvSpPr/>
          <p:nvPr/>
        </p:nvSpPr>
        <p:spPr>
          <a:xfrm>
            <a:off x="540544" y="3413998"/>
            <a:ext cx="13549312" cy="441484"/>
          </a:xfrm>
          <a:prstGeom prst="rect">
            <a:avLst/>
          </a:prstGeom>
          <a:solidFill>
            <a:srgbClr val="000000">
              <a:alpha val="4000"/>
            </a:srgbClr>
          </a:solidFill>
          <a:ln/>
        </p:spPr>
      </p:sp>
      <p:sp>
        <p:nvSpPr>
          <p:cNvPr id="20" name="Text 18"/>
          <p:cNvSpPr/>
          <p:nvPr/>
        </p:nvSpPr>
        <p:spPr>
          <a:xfrm>
            <a:off x="692706" y="3512939"/>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Cholesterol</a:t>
            </a:r>
            <a:endParaRPr lang="en-US" sz="1150" dirty="0"/>
          </a:p>
        </p:txBody>
      </p:sp>
      <p:sp>
        <p:nvSpPr>
          <p:cNvPr id="21" name="Text 19"/>
          <p:cNvSpPr/>
          <p:nvPr/>
        </p:nvSpPr>
        <p:spPr>
          <a:xfrm>
            <a:off x="7471172" y="3512939"/>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Serum cholesterol level (mg/dL).</a:t>
            </a:r>
            <a:endParaRPr lang="en-US" sz="1150" dirty="0"/>
          </a:p>
        </p:txBody>
      </p:sp>
      <p:sp>
        <p:nvSpPr>
          <p:cNvPr id="22" name="Shape 20"/>
          <p:cNvSpPr/>
          <p:nvPr/>
        </p:nvSpPr>
        <p:spPr>
          <a:xfrm>
            <a:off x="540544" y="3855482"/>
            <a:ext cx="13549312" cy="441484"/>
          </a:xfrm>
          <a:prstGeom prst="rect">
            <a:avLst/>
          </a:prstGeom>
          <a:solidFill>
            <a:srgbClr val="FFFFFF">
              <a:alpha val="4000"/>
            </a:srgbClr>
          </a:solidFill>
          <a:ln/>
        </p:spPr>
      </p:sp>
      <p:sp>
        <p:nvSpPr>
          <p:cNvPr id="23" name="Text 21"/>
          <p:cNvSpPr/>
          <p:nvPr/>
        </p:nvSpPr>
        <p:spPr>
          <a:xfrm>
            <a:off x="692706" y="3954423"/>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Fasting Blood Sugar</a:t>
            </a:r>
            <a:endParaRPr lang="en-US" sz="1150" dirty="0"/>
          </a:p>
        </p:txBody>
      </p:sp>
      <p:sp>
        <p:nvSpPr>
          <p:cNvPr id="24" name="Text 22"/>
          <p:cNvSpPr/>
          <p:nvPr/>
        </p:nvSpPr>
        <p:spPr>
          <a:xfrm>
            <a:off x="7471172" y="3954423"/>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0 (&lt;=120 mg/dL), 1 (&gt;120 mg/dL).</a:t>
            </a:r>
            <a:endParaRPr lang="en-US" sz="1150" dirty="0"/>
          </a:p>
        </p:txBody>
      </p:sp>
      <p:sp>
        <p:nvSpPr>
          <p:cNvPr id="25" name="Shape 23"/>
          <p:cNvSpPr/>
          <p:nvPr/>
        </p:nvSpPr>
        <p:spPr>
          <a:xfrm>
            <a:off x="540544" y="4296966"/>
            <a:ext cx="13549312" cy="441484"/>
          </a:xfrm>
          <a:prstGeom prst="rect">
            <a:avLst/>
          </a:prstGeom>
          <a:solidFill>
            <a:srgbClr val="000000">
              <a:alpha val="4000"/>
            </a:srgbClr>
          </a:solidFill>
          <a:ln/>
        </p:spPr>
      </p:sp>
      <p:sp>
        <p:nvSpPr>
          <p:cNvPr id="26" name="Text 24"/>
          <p:cNvSpPr/>
          <p:nvPr/>
        </p:nvSpPr>
        <p:spPr>
          <a:xfrm>
            <a:off x="692706" y="4395907"/>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Resting ECG</a:t>
            </a:r>
            <a:endParaRPr lang="en-US" sz="1150" dirty="0"/>
          </a:p>
        </p:txBody>
      </p:sp>
      <p:sp>
        <p:nvSpPr>
          <p:cNvPr id="27" name="Text 25"/>
          <p:cNvSpPr/>
          <p:nvPr/>
        </p:nvSpPr>
        <p:spPr>
          <a:xfrm>
            <a:off x="7471172" y="4395907"/>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0: Normal, 1: Abnormal, 2: Hypertrophy.</a:t>
            </a:r>
            <a:endParaRPr lang="en-US" sz="1150" dirty="0"/>
          </a:p>
        </p:txBody>
      </p:sp>
      <p:sp>
        <p:nvSpPr>
          <p:cNvPr id="28" name="Shape 26"/>
          <p:cNvSpPr/>
          <p:nvPr/>
        </p:nvSpPr>
        <p:spPr>
          <a:xfrm>
            <a:off x="540544" y="4738449"/>
            <a:ext cx="13549312" cy="441484"/>
          </a:xfrm>
          <a:prstGeom prst="rect">
            <a:avLst/>
          </a:prstGeom>
          <a:solidFill>
            <a:srgbClr val="FFFFFF">
              <a:alpha val="4000"/>
            </a:srgbClr>
          </a:solidFill>
          <a:ln/>
        </p:spPr>
      </p:sp>
      <p:sp>
        <p:nvSpPr>
          <p:cNvPr id="29" name="Text 27"/>
          <p:cNvSpPr/>
          <p:nvPr/>
        </p:nvSpPr>
        <p:spPr>
          <a:xfrm>
            <a:off x="692706" y="4837390"/>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Max Heart Rate</a:t>
            </a:r>
            <a:endParaRPr lang="en-US" sz="1150" dirty="0"/>
          </a:p>
        </p:txBody>
      </p:sp>
      <p:sp>
        <p:nvSpPr>
          <p:cNvPr id="30" name="Text 28"/>
          <p:cNvSpPr/>
          <p:nvPr/>
        </p:nvSpPr>
        <p:spPr>
          <a:xfrm>
            <a:off x="7471172" y="4837390"/>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Maximum heart rate achieved during exercise.</a:t>
            </a:r>
            <a:endParaRPr lang="en-US" sz="1150" dirty="0"/>
          </a:p>
        </p:txBody>
      </p:sp>
      <p:sp>
        <p:nvSpPr>
          <p:cNvPr id="31" name="Shape 29"/>
          <p:cNvSpPr/>
          <p:nvPr/>
        </p:nvSpPr>
        <p:spPr>
          <a:xfrm>
            <a:off x="540544" y="5179933"/>
            <a:ext cx="13549312" cy="441484"/>
          </a:xfrm>
          <a:prstGeom prst="rect">
            <a:avLst/>
          </a:prstGeom>
          <a:solidFill>
            <a:srgbClr val="000000">
              <a:alpha val="4000"/>
            </a:srgbClr>
          </a:solidFill>
          <a:ln/>
        </p:spPr>
      </p:sp>
      <p:sp>
        <p:nvSpPr>
          <p:cNvPr id="32" name="Text 30"/>
          <p:cNvSpPr/>
          <p:nvPr/>
        </p:nvSpPr>
        <p:spPr>
          <a:xfrm>
            <a:off x="692706" y="5278874"/>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Exercise-Induced Angina</a:t>
            </a:r>
            <a:endParaRPr lang="en-US" sz="1150" dirty="0"/>
          </a:p>
        </p:txBody>
      </p:sp>
      <p:sp>
        <p:nvSpPr>
          <p:cNvPr id="33" name="Text 31"/>
          <p:cNvSpPr/>
          <p:nvPr/>
        </p:nvSpPr>
        <p:spPr>
          <a:xfrm>
            <a:off x="7471172" y="5278874"/>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0 (No), 1 (Yes).</a:t>
            </a:r>
            <a:endParaRPr lang="en-US" sz="1150" dirty="0"/>
          </a:p>
        </p:txBody>
      </p:sp>
      <p:sp>
        <p:nvSpPr>
          <p:cNvPr id="34" name="Shape 32"/>
          <p:cNvSpPr/>
          <p:nvPr/>
        </p:nvSpPr>
        <p:spPr>
          <a:xfrm>
            <a:off x="540544" y="5621417"/>
            <a:ext cx="13549312" cy="441484"/>
          </a:xfrm>
          <a:prstGeom prst="rect">
            <a:avLst/>
          </a:prstGeom>
          <a:solidFill>
            <a:srgbClr val="FFFFFF">
              <a:alpha val="4000"/>
            </a:srgbClr>
          </a:solidFill>
          <a:ln/>
        </p:spPr>
      </p:sp>
      <p:sp>
        <p:nvSpPr>
          <p:cNvPr id="35" name="Text 33"/>
          <p:cNvSpPr/>
          <p:nvPr/>
        </p:nvSpPr>
        <p:spPr>
          <a:xfrm>
            <a:off x="692706" y="5720358"/>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Oldpeak (ST Depression)</a:t>
            </a:r>
            <a:endParaRPr lang="en-US" sz="1150" dirty="0"/>
          </a:p>
        </p:txBody>
      </p:sp>
      <p:sp>
        <p:nvSpPr>
          <p:cNvPr id="36" name="Text 34"/>
          <p:cNvSpPr/>
          <p:nvPr/>
        </p:nvSpPr>
        <p:spPr>
          <a:xfrm>
            <a:off x="7471172" y="5720358"/>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Depression in ECG during exercise (mm).</a:t>
            </a:r>
            <a:endParaRPr lang="en-US" sz="1150" dirty="0"/>
          </a:p>
        </p:txBody>
      </p:sp>
      <p:sp>
        <p:nvSpPr>
          <p:cNvPr id="37" name="Shape 35"/>
          <p:cNvSpPr/>
          <p:nvPr/>
        </p:nvSpPr>
        <p:spPr>
          <a:xfrm>
            <a:off x="540544" y="6062901"/>
            <a:ext cx="13549312" cy="441484"/>
          </a:xfrm>
          <a:prstGeom prst="rect">
            <a:avLst/>
          </a:prstGeom>
          <a:solidFill>
            <a:srgbClr val="000000">
              <a:alpha val="4000"/>
            </a:srgbClr>
          </a:solidFill>
          <a:ln/>
        </p:spPr>
      </p:sp>
      <p:sp>
        <p:nvSpPr>
          <p:cNvPr id="38" name="Text 36"/>
          <p:cNvSpPr/>
          <p:nvPr/>
        </p:nvSpPr>
        <p:spPr>
          <a:xfrm>
            <a:off x="692706" y="6161842"/>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Slope of ST Segment</a:t>
            </a:r>
            <a:endParaRPr lang="en-US" sz="1150" dirty="0"/>
          </a:p>
        </p:txBody>
      </p:sp>
      <p:sp>
        <p:nvSpPr>
          <p:cNvPr id="39" name="Text 37"/>
          <p:cNvSpPr/>
          <p:nvPr/>
        </p:nvSpPr>
        <p:spPr>
          <a:xfrm>
            <a:off x="7471172" y="6161842"/>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0: Upsloping, 1: Flat, 2: Downsloping.</a:t>
            </a:r>
            <a:endParaRPr lang="en-US" sz="1150" dirty="0"/>
          </a:p>
        </p:txBody>
      </p:sp>
      <p:sp>
        <p:nvSpPr>
          <p:cNvPr id="40" name="Shape 38"/>
          <p:cNvSpPr/>
          <p:nvPr/>
        </p:nvSpPr>
        <p:spPr>
          <a:xfrm>
            <a:off x="540544" y="6504384"/>
            <a:ext cx="13549312" cy="441484"/>
          </a:xfrm>
          <a:prstGeom prst="rect">
            <a:avLst/>
          </a:prstGeom>
          <a:solidFill>
            <a:srgbClr val="FFFFFF">
              <a:alpha val="4000"/>
            </a:srgbClr>
          </a:solidFill>
          <a:ln/>
        </p:spPr>
      </p:sp>
      <p:sp>
        <p:nvSpPr>
          <p:cNvPr id="41" name="Text 39"/>
          <p:cNvSpPr/>
          <p:nvPr/>
        </p:nvSpPr>
        <p:spPr>
          <a:xfrm>
            <a:off x="692706" y="6603325"/>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Num Vessels Fluoroscopy</a:t>
            </a:r>
            <a:endParaRPr lang="en-US" sz="1150" dirty="0"/>
          </a:p>
        </p:txBody>
      </p:sp>
      <p:sp>
        <p:nvSpPr>
          <p:cNvPr id="42" name="Text 40"/>
          <p:cNvSpPr/>
          <p:nvPr/>
        </p:nvSpPr>
        <p:spPr>
          <a:xfrm>
            <a:off x="7471172" y="6603325"/>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Number of major vessels (0 to 3).</a:t>
            </a:r>
            <a:endParaRPr lang="en-US" sz="1150" dirty="0"/>
          </a:p>
        </p:txBody>
      </p:sp>
      <p:sp>
        <p:nvSpPr>
          <p:cNvPr id="43" name="Shape 41"/>
          <p:cNvSpPr/>
          <p:nvPr/>
        </p:nvSpPr>
        <p:spPr>
          <a:xfrm>
            <a:off x="540544" y="6945868"/>
            <a:ext cx="13549312" cy="441484"/>
          </a:xfrm>
          <a:prstGeom prst="rect">
            <a:avLst/>
          </a:prstGeom>
          <a:solidFill>
            <a:srgbClr val="000000">
              <a:alpha val="4000"/>
            </a:srgbClr>
          </a:solidFill>
          <a:ln/>
        </p:spPr>
      </p:sp>
      <p:sp>
        <p:nvSpPr>
          <p:cNvPr id="44" name="Text 42"/>
          <p:cNvSpPr/>
          <p:nvPr/>
        </p:nvSpPr>
        <p:spPr>
          <a:xfrm>
            <a:off x="692706" y="7044809"/>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Thalassemia</a:t>
            </a:r>
            <a:endParaRPr lang="en-US" sz="1150" dirty="0"/>
          </a:p>
        </p:txBody>
      </p:sp>
      <p:sp>
        <p:nvSpPr>
          <p:cNvPr id="45" name="Text 43"/>
          <p:cNvSpPr/>
          <p:nvPr/>
        </p:nvSpPr>
        <p:spPr>
          <a:xfrm>
            <a:off x="7471172" y="7044809"/>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0: Normal, 1: Fixed Defect, 2: Reversible Defect.</a:t>
            </a:r>
            <a:endParaRPr lang="en-US" sz="1150" dirty="0"/>
          </a:p>
        </p:txBody>
      </p:sp>
      <p:sp>
        <p:nvSpPr>
          <p:cNvPr id="46" name="Shape 44"/>
          <p:cNvSpPr/>
          <p:nvPr/>
        </p:nvSpPr>
        <p:spPr>
          <a:xfrm>
            <a:off x="540544" y="7387352"/>
            <a:ext cx="13549312" cy="441484"/>
          </a:xfrm>
          <a:prstGeom prst="rect">
            <a:avLst/>
          </a:prstGeom>
          <a:solidFill>
            <a:srgbClr val="FFFFFF">
              <a:alpha val="4000"/>
            </a:srgbClr>
          </a:solidFill>
          <a:ln/>
        </p:spPr>
      </p:sp>
      <p:sp>
        <p:nvSpPr>
          <p:cNvPr id="47" name="Text 45"/>
          <p:cNvSpPr/>
          <p:nvPr/>
        </p:nvSpPr>
        <p:spPr>
          <a:xfrm>
            <a:off x="692706" y="7486293"/>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Risk Level</a:t>
            </a:r>
            <a:endParaRPr lang="en-US" sz="1150" dirty="0"/>
          </a:p>
        </p:txBody>
      </p:sp>
      <p:sp>
        <p:nvSpPr>
          <p:cNvPr id="49" name="Rectangle 48"/>
          <p:cNvSpPr/>
          <p:nvPr/>
        </p:nvSpPr>
        <p:spPr>
          <a:xfrm>
            <a:off x="12259734" y="7836455"/>
            <a:ext cx="2201334" cy="274612"/>
          </a:xfrm>
          <a:prstGeom prst="rect">
            <a:avLst/>
          </a:prstGeom>
          <a:solidFill>
            <a:srgbClr val="141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 46"/>
          <p:cNvSpPr/>
          <p:nvPr/>
        </p:nvSpPr>
        <p:spPr>
          <a:xfrm>
            <a:off x="7471172" y="7486293"/>
            <a:ext cx="6466523" cy="243602"/>
          </a:xfrm>
          <a:prstGeom prst="rect">
            <a:avLst/>
          </a:prstGeom>
          <a:noFill/>
          <a:ln/>
        </p:spPr>
        <p:txBody>
          <a:bodyPr wrap="none" lIns="0" tIns="0" rIns="0" bIns="0" rtlCol="0" anchor="t"/>
          <a:lstStyle/>
          <a:p>
            <a:pPr marL="0" indent="0">
              <a:lnSpc>
                <a:spcPts val="1900"/>
              </a:lnSpc>
              <a:buNone/>
            </a:pPr>
            <a:r>
              <a:rPr lang="en-US" sz="1150" dirty="0">
                <a:solidFill>
                  <a:srgbClr val="D7E5D8"/>
                </a:solidFill>
                <a:latin typeface="Syne" pitchFamily="34" charset="0"/>
                <a:ea typeface="Syne" pitchFamily="34" charset="-122"/>
                <a:cs typeface="Syne" pitchFamily="34" charset="-120"/>
              </a:rPr>
              <a:t>0 (Low), 1 (Medium), 2 (High) – Target variable for heart attack risk.</a:t>
            </a:r>
            <a:endParaRPr lang="en-US" sz="115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421600" y="547956"/>
            <a:ext cx="10212533" cy="621778"/>
          </a:xfrm>
          <a:prstGeom prst="rect">
            <a:avLst/>
          </a:prstGeom>
          <a:noFill/>
          <a:ln/>
        </p:spPr>
        <p:txBody>
          <a:bodyPr wrap="none" lIns="0" tIns="0" rIns="0" bIns="0" rtlCol="0" anchor="t"/>
          <a:lstStyle/>
          <a:p>
            <a:pPr marL="0" indent="0">
              <a:lnSpc>
                <a:spcPts val="2950"/>
              </a:lnSpc>
              <a:buNone/>
            </a:pPr>
            <a:r>
              <a:rPr lang="en-US" sz="4400" b="1" dirty="0" smtClean="0">
                <a:solidFill>
                  <a:srgbClr val="F0F4F1"/>
                </a:solidFill>
                <a:latin typeface="Syne Extra Bold" pitchFamily="34" charset="0"/>
                <a:ea typeface="Syne Extra Bold" pitchFamily="34" charset="-122"/>
                <a:cs typeface="Syne Extra Bold" pitchFamily="34" charset="-120"/>
              </a:rPr>
              <a:t>Exploratory Data Analysis (EDA) </a:t>
            </a:r>
            <a:endParaRPr lang="en-US" sz="4400" dirty="0"/>
          </a:p>
        </p:txBody>
      </p:sp>
      <p:sp>
        <p:nvSpPr>
          <p:cNvPr id="3" name="Text 1"/>
          <p:cNvSpPr/>
          <p:nvPr/>
        </p:nvSpPr>
        <p:spPr>
          <a:xfrm>
            <a:off x="421600" y="1190514"/>
            <a:ext cx="13787199" cy="541231"/>
          </a:xfrm>
          <a:prstGeom prst="rect">
            <a:avLst/>
          </a:prstGeom>
          <a:noFill/>
          <a:ln/>
        </p:spPr>
        <p:txBody>
          <a:bodyPr wrap="none" lIns="0" tIns="0" rIns="0" bIns="0" rtlCol="0" anchor="t"/>
          <a:lstStyle/>
          <a:p>
            <a:pPr marL="0" indent="0">
              <a:lnSpc>
                <a:spcPts val="1500"/>
              </a:lnSpc>
              <a:buNone/>
            </a:pPr>
            <a:r>
              <a:rPr lang="en-US" sz="2800" dirty="0">
                <a:solidFill>
                  <a:srgbClr val="D7E5D8"/>
                </a:solidFill>
                <a:latin typeface="Syne" pitchFamily="34" charset="0"/>
                <a:ea typeface="Syne" pitchFamily="34" charset="-122"/>
                <a:cs typeface="Syne" pitchFamily="34" charset="-120"/>
              </a:rPr>
              <a:t>Understanding </a:t>
            </a:r>
            <a:r>
              <a:rPr lang="en-US" sz="2800" dirty="0" smtClean="0">
                <a:solidFill>
                  <a:srgbClr val="D7E5D8"/>
                </a:solidFill>
                <a:latin typeface="Syne" pitchFamily="34" charset="0"/>
                <a:ea typeface="Syne" pitchFamily="34" charset="-122"/>
                <a:cs typeface="Syne" pitchFamily="34" charset="-120"/>
              </a:rPr>
              <a:t>and exploring our data</a:t>
            </a:r>
            <a:r>
              <a:rPr lang="en-US" sz="2000" dirty="0" smtClean="0">
                <a:solidFill>
                  <a:srgbClr val="D7E5D8"/>
                </a:solidFill>
                <a:latin typeface="Syne" pitchFamily="34" charset="0"/>
                <a:ea typeface="Syne" pitchFamily="34" charset="-122"/>
                <a:cs typeface="Syne" pitchFamily="34" charset="-120"/>
              </a:rPr>
              <a:t>.</a:t>
            </a:r>
            <a:endParaRPr lang="en-US" sz="2000" dirty="0"/>
          </a:p>
        </p:txBody>
      </p:sp>
      <p:sp>
        <p:nvSpPr>
          <p:cNvPr id="5" name="Text 2"/>
          <p:cNvSpPr/>
          <p:nvPr/>
        </p:nvSpPr>
        <p:spPr>
          <a:xfrm>
            <a:off x="421600" y="9133046"/>
            <a:ext cx="13787199" cy="192762"/>
          </a:xfrm>
          <a:prstGeom prst="rect">
            <a:avLst/>
          </a:prstGeom>
          <a:noFill/>
          <a:ln/>
        </p:spPr>
        <p:txBody>
          <a:bodyPr wrap="none" lIns="0" tIns="0" rIns="0" bIns="0" rtlCol="0" anchor="t"/>
          <a:lstStyle/>
          <a:p>
            <a:pPr marL="0" indent="0">
              <a:lnSpc>
                <a:spcPts val="1500"/>
              </a:lnSpc>
              <a:buNone/>
            </a:pPr>
            <a:r>
              <a:rPr lang="en-US" sz="900" dirty="0">
                <a:solidFill>
                  <a:srgbClr val="D7E5D8"/>
                </a:solidFill>
                <a:latin typeface="Syne" pitchFamily="34" charset="0"/>
                <a:ea typeface="Syne" pitchFamily="34" charset="-122"/>
                <a:cs typeface="Syne" pitchFamily="34" charset="-120"/>
              </a:rPr>
              <a:t>Key observations:</a:t>
            </a:r>
            <a:endParaRPr lang="en-US" sz="900" dirty="0"/>
          </a:p>
        </p:txBody>
      </p:sp>
      <p:sp>
        <p:nvSpPr>
          <p:cNvPr id="6" name="Text 3"/>
          <p:cNvSpPr/>
          <p:nvPr/>
        </p:nvSpPr>
        <p:spPr>
          <a:xfrm>
            <a:off x="421600" y="9461302"/>
            <a:ext cx="13787199" cy="192762"/>
          </a:xfrm>
          <a:prstGeom prst="rect">
            <a:avLst/>
          </a:prstGeom>
          <a:noFill/>
          <a:ln/>
        </p:spPr>
        <p:txBody>
          <a:bodyPr wrap="none" lIns="0" tIns="0" rIns="0" bIns="0" rtlCol="0" anchor="t"/>
          <a:lstStyle/>
          <a:p>
            <a:pPr marL="342900" indent="-342900" algn="l">
              <a:lnSpc>
                <a:spcPts val="1500"/>
              </a:lnSpc>
              <a:buSzPct val="100000"/>
              <a:buChar char="•"/>
            </a:pPr>
            <a:r>
              <a:rPr lang="en-US" sz="900" dirty="0">
                <a:solidFill>
                  <a:srgbClr val="D7E5D8"/>
                </a:solidFill>
                <a:latin typeface="Syne" pitchFamily="34" charset="0"/>
                <a:ea typeface="Syne" pitchFamily="34" charset="-122"/>
                <a:cs typeface="Syne" pitchFamily="34" charset="-120"/>
              </a:rPr>
              <a:t>The majority of patients (180) fall within the 51-65 age group</a:t>
            </a:r>
            <a:endParaRPr lang="en-US" sz="900" dirty="0"/>
          </a:p>
        </p:txBody>
      </p:sp>
      <p:sp>
        <p:nvSpPr>
          <p:cNvPr id="7" name="Text 4"/>
          <p:cNvSpPr/>
          <p:nvPr/>
        </p:nvSpPr>
        <p:spPr>
          <a:xfrm>
            <a:off x="421600" y="9696212"/>
            <a:ext cx="13787199" cy="192762"/>
          </a:xfrm>
          <a:prstGeom prst="rect">
            <a:avLst/>
          </a:prstGeom>
          <a:noFill/>
          <a:ln/>
        </p:spPr>
        <p:txBody>
          <a:bodyPr wrap="none" lIns="0" tIns="0" rIns="0" bIns="0" rtlCol="0" anchor="t"/>
          <a:lstStyle/>
          <a:p>
            <a:pPr marL="342900" indent="-342900" algn="l">
              <a:lnSpc>
                <a:spcPts val="1500"/>
              </a:lnSpc>
              <a:buSzPct val="100000"/>
              <a:buChar char="•"/>
            </a:pPr>
            <a:r>
              <a:rPr lang="en-US" sz="900" dirty="0">
                <a:solidFill>
                  <a:srgbClr val="D7E5D8"/>
                </a:solidFill>
                <a:latin typeface="Syne" pitchFamily="34" charset="0"/>
                <a:ea typeface="Syne" pitchFamily="34" charset="-122"/>
                <a:cs typeface="Syne" pitchFamily="34" charset="-120"/>
              </a:rPr>
              <a:t>Middle-aged groups (36-50 and 51-65) represent the highest concentration of cases</a:t>
            </a:r>
            <a:endParaRPr lang="en-US" sz="900" dirty="0"/>
          </a:p>
        </p:txBody>
      </p:sp>
      <p:sp>
        <p:nvSpPr>
          <p:cNvPr id="8" name="Text 5"/>
          <p:cNvSpPr/>
          <p:nvPr/>
        </p:nvSpPr>
        <p:spPr>
          <a:xfrm>
            <a:off x="421600" y="9931122"/>
            <a:ext cx="13787199" cy="192762"/>
          </a:xfrm>
          <a:prstGeom prst="rect">
            <a:avLst/>
          </a:prstGeom>
          <a:noFill/>
          <a:ln/>
        </p:spPr>
        <p:txBody>
          <a:bodyPr wrap="none" lIns="0" tIns="0" rIns="0" bIns="0" rtlCol="0" anchor="t"/>
          <a:lstStyle/>
          <a:p>
            <a:pPr marL="342900" indent="-342900" algn="l">
              <a:lnSpc>
                <a:spcPts val="1500"/>
              </a:lnSpc>
              <a:buSzPct val="100000"/>
              <a:buChar char="•"/>
            </a:pPr>
            <a:r>
              <a:rPr lang="en-US" sz="900" dirty="0">
                <a:solidFill>
                  <a:srgbClr val="D7E5D8"/>
                </a:solidFill>
                <a:latin typeface="Syne" pitchFamily="34" charset="0"/>
                <a:ea typeface="Syne" pitchFamily="34" charset="-122"/>
                <a:cs typeface="Syne" pitchFamily="34" charset="-120"/>
              </a:rPr>
              <a:t>Younger (20-35) and elderly (65+) groups show comparatively lower frequencies</a:t>
            </a:r>
            <a:endParaRPr lang="en-US" sz="900" dirty="0"/>
          </a:p>
        </p:txBody>
      </p:sp>
      <p:sp>
        <p:nvSpPr>
          <p:cNvPr id="9" name="Text 6"/>
          <p:cNvSpPr/>
          <p:nvPr/>
        </p:nvSpPr>
        <p:spPr>
          <a:xfrm>
            <a:off x="421600" y="10166033"/>
            <a:ext cx="13787199" cy="192762"/>
          </a:xfrm>
          <a:prstGeom prst="rect">
            <a:avLst/>
          </a:prstGeom>
          <a:noFill/>
          <a:ln/>
        </p:spPr>
        <p:txBody>
          <a:bodyPr wrap="none" lIns="0" tIns="0" rIns="0" bIns="0" rtlCol="0" anchor="t"/>
          <a:lstStyle/>
          <a:p>
            <a:pPr marL="342900" indent="-342900" algn="l">
              <a:lnSpc>
                <a:spcPts val="1500"/>
              </a:lnSpc>
              <a:buSzPct val="100000"/>
              <a:buChar char="•"/>
            </a:pPr>
            <a:r>
              <a:rPr lang="en-US" sz="900" dirty="0">
                <a:solidFill>
                  <a:srgbClr val="D7E5D8"/>
                </a:solidFill>
                <a:latin typeface="Syne" pitchFamily="34" charset="0"/>
                <a:ea typeface="Syne" pitchFamily="34" charset="-122"/>
                <a:cs typeface="Syne" pitchFamily="34" charset="-120"/>
              </a:rPr>
              <a:t>This distribution suggests that heart attack risk monitoring should be particularly emphasized for middle-aged individuals</a:t>
            </a:r>
            <a:endParaRPr lang="en-US" sz="900" dirty="0"/>
          </a:p>
        </p:txBody>
      </p:sp>
      <p:sp>
        <p:nvSpPr>
          <p:cNvPr id="10" name="Rectangle 9"/>
          <p:cNvSpPr/>
          <p:nvPr/>
        </p:nvSpPr>
        <p:spPr>
          <a:xfrm>
            <a:off x="12259734" y="7836455"/>
            <a:ext cx="2201334" cy="274612"/>
          </a:xfrm>
          <a:prstGeom prst="rect">
            <a:avLst/>
          </a:prstGeom>
          <a:solidFill>
            <a:srgbClr val="141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3"/>
          <p:cNvGraphicFramePr>
            <a:graphicFrameLocks noGrp="1"/>
          </p:cNvGraphicFramePr>
          <p:nvPr>
            <p:extLst>
              <p:ext uri="{D42A27DB-BD31-4B8C-83A1-F6EECF244321}">
                <p14:modId xmlns:p14="http://schemas.microsoft.com/office/powerpoint/2010/main" val="1655772595"/>
              </p:ext>
            </p:extLst>
          </p:nvPr>
        </p:nvGraphicFramePr>
        <p:xfrm>
          <a:off x="1251333" y="1773893"/>
          <a:ext cx="11533330" cy="1643399"/>
        </p:xfrm>
        <a:graphic>
          <a:graphicData uri="http://schemas.openxmlformats.org/drawingml/2006/table">
            <a:tbl>
              <a:tblPr firstRow="1" bandRow="1">
                <a:tableStyleId>{5C22544A-7EE6-4342-B048-85BDC9FD1C3A}</a:tableStyleId>
              </a:tblPr>
              <a:tblGrid>
                <a:gridCol w="5766665">
                  <a:extLst>
                    <a:ext uri="{9D8B030D-6E8A-4147-A177-3AD203B41FA5}">
                      <a16:colId xmlns:a16="http://schemas.microsoft.com/office/drawing/2014/main" val="3796846716"/>
                    </a:ext>
                  </a:extLst>
                </a:gridCol>
                <a:gridCol w="5766665">
                  <a:extLst>
                    <a:ext uri="{9D8B030D-6E8A-4147-A177-3AD203B41FA5}">
                      <a16:colId xmlns:a16="http://schemas.microsoft.com/office/drawing/2014/main" val="770763860"/>
                    </a:ext>
                  </a:extLst>
                </a:gridCol>
              </a:tblGrid>
              <a:tr h="1643399">
                <a:tc>
                  <a:txBody>
                    <a:bodyPr/>
                    <a:lstStyle/>
                    <a:p>
                      <a:r>
                        <a:rPr lang="en-US" dirty="0" smtClean="0">
                          <a:solidFill>
                            <a:schemeClr val="tx1">
                              <a:lumMod val="50000"/>
                              <a:lumOff val="50000"/>
                            </a:schemeClr>
                          </a:solidFill>
                        </a:rPr>
                        <a:t>Number of Rows</a:t>
                      </a:r>
                      <a:endParaRPr lang="en-US" dirty="0">
                        <a:solidFill>
                          <a:schemeClr val="tx1">
                            <a:lumMod val="50000"/>
                            <a:lumOff val="50000"/>
                          </a:schemeClr>
                        </a:solidFill>
                      </a:endParaRPr>
                    </a:p>
                  </a:txBody>
                  <a:tcPr>
                    <a:solidFill>
                      <a:srgbClr val="FAD1E9"/>
                    </a:solidFill>
                  </a:tcPr>
                </a:tc>
                <a:tc>
                  <a:txBody>
                    <a:bodyPr/>
                    <a:lstStyle/>
                    <a:p>
                      <a:r>
                        <a:rPr lang="en-US" dirty="0" smtClean="0"/>
                        <a:t>100</a:t>
                      </a:r>
                      <a:endParaRPr lang="en-US" dirty="0"/>
                    </a:p>
                  </a:txBody>
                  <a:tcPr>
                    <a:solidFill>
                      <a:srgbClr val="01FA75"/>
                    </a:solidFill>
                  </a:tcPr>
                </a:tc>
                <a:extLst>
                  <a:ext uri="{0D108BD9-81ED-4DB2-BD59-A6C34878D82A}">
                    <a16:rowId xmlns:a16="http://schemas.microsoft.com/office/drawing/2014/main" val="2293249005"/>
                  </a:ext>
                </a:extLst>
              </a:tr>
            </a:tbl>
          </a:graphicData>
        </a:graphic>
      </p:graphicFrame>
      <p:graphicFrame>
        <p:nvGraphicFramePr>
          <p:cNvPr id="12" name="Table 11"/>
          <p:cNvGraphicFramePr>
            <a:graphicFrameLocks noGrp="1"/>
          </p:cNvGraphicFramePr>
          <p:nvPr>
            <p:extLst>
              <p:ext uri="{D42A27DB-BD31-4B8C-83A1-F6EECF244321}">
                <p14:modId xmlns:p14="http://schemas.microsoft.com/office/powerpoint/2010/main" val="2543114231"/>
              </p:ext>
            </p:extLst>
          </p:nvPr>
        </p:nvGraphicFramePr>
        <p:xfrm>
          <a:off x="1251333" y="2359812"/>
          <a:ext cx="11533330" cy="1643399"/>
        </p:xfrm>
        <a:graphic>
          <a:graphicData uri="http://schemas.openxmlformats.org/drawingml/2006/table">
            <a:tbl>
              <a:tblPr firstRow="1" bandRow="1">
                <a:tableStyleId>{5C22544A-7EE6-4342-B048-85BDC9FD1C3A}</a:tableStyleId>
              </a:tblPr>
              <a:tblGrid>
                <a:gridCol w="5766665">
                  <a:extLst>
                    <a:ext uri="{9D8B030D-6E8A-4147-A177-3AD203B41FA5}">
                      <a16:colId xmlns:a16="http://schemas.microsoft.com/office/drawing/2014/main" val="3796846716"/>
                    </a:ext>
                  </a:extLst>
                </a:gridCol>
                <a:gridCol w="5766665">
                  <a:extLst>
                    <a:ext uri="{9D8B030D-6E8A-4147-A177-3AD203B41FA5}">
                      <a16:colId xmlns:a16="http://schemas.microsoft.com/office/drawing/2014/main" val="770763860"/>
                    </a:ext>
                  </a:extLst>
                </a:gridCol>
              </a:tblGrid>
              <a:tr h="1643399">
                <a:tc>
                  <a:txBody>
                    <a:bodyPr/>
                    <a:lstStyle/>
                    <a:p>
                      <a:r>
                        <a:rPr lang="en-US" dirty="0" smtClean="0">
                          <a:solidFill>
                            <a:schemeClr val="tx1">
                              <a:lumMod val="50000"/>
                              <a:lumOff val="50000"/>
                            </a:schemeClr>
                          </a:solidFill>
                        </a:rPr>
                        <a:t>Number of Columns</a:t>
                      </a:r>
                      <a:endParaRPr lang="en-US" dirty="0">
                        <a:solidFill>
                          <a:schemeClr val="tx1">
                            <a:lumMod val="50000"/>
                            <a:lumOff val="50000"/>
                          </a:schemeClr>
                        </a:solidFill>
                      </a:endParaRPr>
                    </a:p>
                  </a:txBody>
                  <a:tcPr>
                    <a:solidFill>
                      <a:srgbClr val="FAD1E9"/>
                    </a:solidFill>
                  </a:tcPr>
                </a:tc>
                <a:tc>
                  <a:txBody>
                    <a:bodyPr/>
                    <a:lstStyle/>
                    <a:p>
                      <a:r>
                        <a:rPr lang="en-US" dirty="0" smtClean="0"/>
                        <a:t>14</a:t>
                      </a:r>
                      <a:endParaRPr lang="en-US" dirty="0"/>
                    </a:p>
                  </a:txBody>
                  <a:tcPr>
                    <a:solidFill>
                      <a:srgbClr val="01FA75"/>
                    </a:solidFill>
                  </a:tcPr>
                </a:tc>
                <a:extLst>
                  <a:ext uri="{0D108BD9-81ED-4DB2-BD59-A6C34878D82A}">
                    <a16:rowId xmlns:a16="http://schemas.microsoft.com/office/drawing/2014/main" val="2293249005"/>
                  </a:ext>
                </a:extLst>
              </a:tr>
            </a:tbl>
          </a:graphicData>
        </a:graphic>
      </p:graphicFrame>
      <p:graphicFrame>
        <p:nvGraphicFramePr>
          <p:cNvPr id="13" name="Table 12"/>
          <p:cNvGraphicFramePr>
            <a:graphicFrameLocks noGrp="1"/>
          </p:cNvGraphicFramePr>
          <p:nvPr>
            <p:extLst>
              <p:ext uri="{D42A27DB-BD31-4B8C-83A1-F6EECF244321}">
                <p14:modId xmlns:p14="http://schemas.microsoft.com/office/powerpoint/2010/main" val="2707287804"/>
              </p:ext>
            </p:extLst>
          </p:nvPr>
        </p:nvGraphicFramePr>
        <p:xfrm>
          <a:off x="1251336" y="2925361"/>
          <a:ext cx="11533330" cy="627425"/>
        </p:xfrm>
        <a:graphic>
          <a:graphicData uri="http://schemas.openxmlformats.org/drawingml/2006/table">
            <a:tbl>
              <a:tblPr firstRow="1" bandRow="1">
                <a:tableStyleId>{5C22544A-7EE6-4342-B048-85BDC9FD1C3A}</a:tableStyleId>
              </a:tblPr>
              <a:tblGrid>
                <a:gridCol w="5766665">
                  <a:extLst>
                    <a:ext uri="{9D8B030D-6E8A-4147-A177-3AD203B41FA5}">
                      <a16:colId xmlns:a16="http://schemas.microsoft.com/office/drawing/2014/main" val="3796846716"/>
                    </a:ext>
                  </a:extLst>
                </a:gridCol>
                <a:gridCol w="5766665">
                  <a:extLst>
                    <a:ext uri="{9D8B030D-6E8A-4147-A177-3AD203B41FA5}">
                      <a16:colId xmlns:a16="http://schemas.microsoft.com/office/drawing/2014/main" val="770763860"/>
                    </a:ext>
                  </a:extLst>
                </a:gridCol>
              </a:tblGrid>
              <a:tr h="627425">
                <a:tc>
                  <a:txBody>
                    <a:bodyPr/>
                    <a:lstStyle/>
                    <a:p>
                      <a:r>
                        <a:rPr lang="en-US" dirty="0" smtClean="0">
                          <a:solidFill>
                            <a:schemeClr val="tx1">
                              <a:lumMod val="50000"/>
                              <a:lumOff val="50000"/>
                            </a:schemeClr>
                          </a:solidFill>
                        </a:rPr>
                        <a:t>Dimension of dataset</a:t>
                      </a:r>
                      <a:endParaRPr lang="en-US" dirty="0">
                        <a:solidFill>
                          <a:schemeClr val="tx1">
                            <a:lumMod val="50000"/>
                            <a:lumOff val="50000"/>
                          </a:schemeClr>
                        </a:solidFill>
                      </a:endParaRPr>
                    </a:p>
                  </a:txBody>
                  <a:tcPr>
                    <a:solidFill>
                      <a:srgbClr val="FAD1E9"/>
                    </a:solidFill>
                  </a:tcPr>
                </a:tc>
                <a:tc>
                  <a:txBody>
                    <a:bodyPr/>
                    <a:lstStyle/>
                    <a:p>
                      <a:r>
                        <a:rPr lang="en-US" dirty="0" smtClean="0"/>
                        <a:t>100, 14</a:t>
                      </a:r>
                      <a:endParaRPr lang="en-US" dirty="0"/>
                    </a:p>
                  </a:txBody>
                  <a:tcPr>
                    <a:solidFill>
                      <a:srgbClr val="01FA75"/>
                    </a:solidFill>
                  </a:tcPr>
                </a:tc>
                <a:extLst>
                  <a:ext uri="{0D108BD9-81ED-4DB2-BD59-A6C34878D82A}">
                    <a16:rowId xmlns:a16="http://schemas.microsoft.com/office/drawing/2014/main" val="2293249005"/>
                  </a:ext>
                </a:extLst>
              </a:tr>
            </a:tbl>
          </a:graphicData>
        </a:graphic>
      </p:graphicFrame>
      <p:graphicFrame>
        <p:nvGraphicFramePr>
          <p:cNvPr id="15" name="Table 14"/>
          <p:cNvGraphicFramePr>
            <a:graphicFrameLocks noGrp="1"/>
          </p:cNvGraphicFramePr>
          <p:nvPr>
            <p:extLst>
              <p:ext uri="{D42A27DB-BD31-4B8C-83A1-F6EECF244321}">
                <p14:modId xmlns:p14="http://schemas.microsoft.com/office/powerpoint/2010/main" val="2882823331"/>
              </p:ext>
            </p:extLst>
          </p:nvPr>
        </p:nvGraphicFramePr>
        <p:xfrm>
          <a:off x="1251336" y="4178201"/>
          <a:ext cx="11533330" cy="640080"/>
        </p:xfrm>
        <a:graphic>
          <a:graphicData uri="http://schemas.openxmlformats.org/drawingml/2006/table">
            <a:tbl>
              <a:tblPr firstRow="1" bandRow="1">
                <a:tableStyleId>{5C22544A-7EE6-4342-B048-85BDC9FD1C3A}</a:tableStyleId>
              </a:tblPr>
              <a:tblGrid>
                <a:gridCol w="5766665">
                  <a:extLst>
                    <a:ext uri="{9D8B030D-6E8A-4147-A177-3AD203B41FA5}">
                      <a16:colId xmlns:a16="http://schemas.microsoft.com/office/drawing/2014/main" val="2363995308"/>
                    </a:ext>
                  </a:extLst>
                </a:gridCol>
                <a:gridCol w="5766665">
                  <a:extLst>
                    <a:ext uri="{9D8B030D-6E8A-4147-A177-3AD203B41FA5}">
                      <a16:colId xmlns:a16="http://schemas.microsoft.com/office/drawing/2014/main" val="2911198120"/>
                    </a:ext>
                  </a:extLst>
                </a:gridCol>
              </a:tblGrid>
              <a:tr h="396564">
                <a:tc>
                  <a:txBody>
                    <a:bodyPr/>
                    <a:lstStyle/>
                    <a:p>
                      <a:pPr marL="0" algn="l" defTabSz="914400" rtl="0" eaLnBrk="1" latinLnBrk="0" hangingPunct="1"/>
                      <a:r>
                        <a:rPr lang="en-US" sz="1800" b="1" kern="1200" dirty="0" smtClean="0">
                          <a:solidFill>
                            <a:schemeClr val="tx1">
                              <a:lumMod val="50000"/>
                              <a:lumOff val="50000"/>
                            </a:schemeClr>
                          </a:solidFill>
                          <a:latin typeface="+mn-lt"/>
                          <a:ea typeface="+mn-ea"/>
                          <a:cs typeface="+mn-cs"/>
                        </a:rPr>
                        <a:t>To check if there is any missing values in our</a:t>
                      </a:r>
                      <a:endParaRPr lang="en-US" sz="1800" b="1" kern="1200" dirty="0">
                        <a:solidFill>
                          <a:schemeClr val="tx1">
                            <a:lumMod val="50000"/>
                            <a:lumOff val="50000"/>
                          </a:schemeClr>
                        </a:solidFill>
                        <a:latin typeface="+mn-lt"/>
                        <a:ea typeface="+mn-ea"/>
                        <a:cs typeface="+mn-cs"/>
                      </a:endParaRPr>
                    </a:p>
                  </a:txBody>
                  <a:tcPr>
                    <a:solidFill>
                      <a:srgbClr val="FAD1E9"/>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smtClean="0"/>
                        <a:t>datasetsum</a:t>
                      </a:r>
                      <a:r>
                        <a:rPr lang="en-US" dirty="0" smtClean="0"/>
                        <a:t>(is.na(</a:t>
                      </a:r>
                      <a:r>
                        <a:rPr lang="en-US" dirty="0" err="1" smtClean="0"/>
                        <a:t>heart_data</a:t>
                      </a:r>
                      <a:r>
                        <a:rPr lang="en-US" dirty="0" smtClean="0"/>
                        <a:t>))</a:t>
                      </a:r>
                    </a:p>
                    <a:p>
                      <a:endParaRPr lang="en-US" dirty="0"/>
                    </a:p>
                  </a:txBody>
                  <a:tcPr>
                    <a:solidFill>
                      <a:srgbClr val="01FA75"/>
                    </a:solidFill>
                  </a:tcPr>
                </a:tc>
                <a:extLst>
                  <a:ext uri="{0D108BD9-81ED-4DB2-BD59-A6C34878D82A}">
                    <a16:rowId xmlns:a16="http://schemas.microsoft.com/office/drawing/2014/main" val="2811830122"/>
                  </a:ext>
                </a:extLst>
              </a:tr>
            </a:tbl>
          </a:graphicData>
        </a:graphic>
      </p:graphicFrame>
      <p:sp>
        <p:nvSpPr>
          <p:cNvPr id="17" name="Rectangle 16"/>
          <p:cNvSpPr/>
          <p:nvPr/>
        </p:nvSpPr>
        <p:spPr>
          <a:xfrm>
            <a:off x="4680331" y="5183865"/>
            <a:ext cx="4675333" cy="2739522"/>
          </a:xfrm>
          <a:prstGeom prst="rect">
            <a:avLst/>
          </a:prstGeom>
          <a:noFill/>
          <a:ln w="38100">
            <a:solidFill>
              <a:srgbClr val="8DF3C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01FA75"/>
                </a:solidFill>
              </a:ln>
              <a:noFill/>
            </a:endParaRPr>
          </a:p>
        </p:txBody>
      </p:sp>
      <p:sp>
        <p:nvSpPr>
          <p:cNvPr id="16" name="TextBox 15"/>
          <p:cNvSpPr txBox="1"/>
          <p:nvPr/>
        </p:nvSpPr>
        <p:spPr>
          <a:xfrm>
            <a:off x="5130796" y="5377071"/>
            <a:ext cx="3725333" cy="2677656"/>
          </a:xfrm>
          <a:prstGeom prst="rect">
            <a:avLst/>
          </a:prstGeom>
          <a:noFill/>
        </p:spPr>
        <p:txBody>
          <a:bodyPr wrap="square" rtlCol="0">
            <a:spAutoFit/>
          </a:bodyPr>
          <a:lstStyle/>
          <a:p>
            <a:r>
              <a:rPr lang="en-US" sz="2400" dirty="0" smtClean="0">
                <a:solidFill>
                  <a:schemeClr val="bg1">
                    <a:lumMod val="85000"/>
                  </a:schemeClr>
                </a:solidFill>
                <a:latin typeface="Syne" panose="020B0604020202020204" charset="0"/>
              </a:rPr>
              <a:t>Libraries that I have used </a:t>
            </a:r>
          </a:p>
          <a:p>
            <a:r>
              <a:rPr lang="en-US" sz="2400" dirty="0" smtClean="0">
                <a:solidFill>
                  <a:schemeClr val="bg1">
                    <a:lumMod val="85000"/>
                  </a:schemeClr>
                </a:solidFill>
                <a:latin typeface="Syne" panose="020B0604020202020204" charset="0"/>
              </a:rPr>
              <a:t/>
            </a:r>
            <a:br>
              <a:rPr lang="en-US" sz="2400" dirty="0" smtClean="0">
                <a:solidFill>
                  <a:schemeClr val="bg1">
                    <a:lumMod val="85000"/>
                  </a:schemeClr>
                </a:solidFill>
                <a:latin typeface="Syne" panose="020B0604020202020204" charset="0"/>
              </a:rPr>
            </a:br>
            <a:r>
              <a:rPr lang="en-US" sz="2400" dirty="0" err="1" smtClean="0">
                <a:solidFill>
                  <a:schemeClr val="bg1">
                    <a:lumMod val="85000"/>
                  </a:schemeClr>
                </a:solidFill>
                <a:latin typeface="Syne" panose="020B0604020202020204" charset="0"/>
              </a:rPr>
              <a:t>Tidyverse</a:t>
            </a:r>
            <a:r>
              <a:rPr lang="en-US" sz="2400" dirty="0" smtClean="0">
                <a:solidFill>
                  <a:schemeClr val="bg1">
                    <a:lumMod val="85000"/>
                  </a:schemeClr>
                </a:solidFill>
                <a:latin typeface="Syne" panose="020B0604020202020204" charset="0"/>
              </a:rPr>
              <a:t> </a:t>
            </a:r>
          </a:p>
          <a:p>
            <a:r>
              <a:rPr lang="en-US" sz="2400" dirty="0" smtClean="0">
                <a:solidFill>
                  <a:schemeClr val="bg1">
                    <a:lumMod val="85000"/>
                  </a:schemeClr>
                </a:solidFill>
                <a:latin typeface="Syne" panose="020B0604020202020204" charset="0"/>
              </a:rPr>
              <a:t>ggplot2</a:t>
            </a:r>
          </a:p>
          <a:p>
            <a:r>
              <a:rPr lang="en-US" sz="2400" dirty="0" smtClean="0">
                <a:solidFill>
                  <a:schemeClr val="bg1">
                    <a:lumMod val="85000"/>
                  </a:schemeClr>
                </a:solidFill>
                <a:latin typeface="Syne" panose="020B0604020202020204" charset="0"/>
              </a:rPr>
              <a:t>Caret </a:t>
            </a:r>
            <a:br>
              <a:rPr lang="en-US" sz="2400" dirty="0" smtClean="0">
                <a:solidFill>
                  <a:schemeClr val="bg1">
                    <a:lumMod val="85000"/>
                  </a:schemeClr>
                </a:solidFill>
                <a:latin typeface="Syne" panose="020B0604020202020204" charset="0"/>
              </a:rPr>
            </a:br>
            <a:r>
              <a:rPr lang="en-US" sz="2400" dirty="0" smtClean="0">
                <a:solidFill>
                  <a:schemeClr val="bg1">
                    <a:lumMod val="85000"/>
                  </a:schemeClr>
                </a:solidFill>
                <a:latin typeface="Syne" panose="020B0604020202020204" charset="0"/>
              </a:rPr>
              <a:t>Mass</a:t>
            </a:r>
            <a:r>
              <a:rPr lang="en-US" sz="2400" dirty="0" smtClean="0">
                <a:latin typeface="Syne" panose="020B0604020202020204" charset="0"/>
              </a:rPr>
              <a:t/>
            </a:r>
            <a:br>
              <a:rPr lang="en-US" sz="2400" dirty="0" smtClean="0">
                <a:latin typeface="Syne" panose="020B0604020202020204" charset="0"/>
              </a:rPr>
            </a:br>
            <a:endParaRPr lang="en-US" sz="2400" dirty="0">
              <a:latin typeface="Syne" panose="020B0604020202020204" charset="0"/>
            </a:endParaRPr>
          </a:p>
        </p:txBody>
      </p:sp>
    </p:spTree>
    <p:extLst>
      <p:ext uri="{BB962C8B-B14F-4D97-AF65-F5344CB8AC3E}">
        <p14:creationId xmlns:p14="http://schemas.microsoft.com/office/powerpoint/2010/main" val="312252918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421600" y="482369"/>
            <a:ext cx="5834658" cy="376476"/>
          </a:xfrm>
          <a:prstGeom prst="rect">
            <a:avLst/>
          </a:prstGeom>
          <a:noFill/>
          <a:ln/>
        </p:spPr>
        <p:txBody>
          <a:bodyPr wrap="none" lIns="0" tIns="0" rIns="0" bIns="0" rtlCol="0" anchor="t"/>
          <a:lstStyle/>
          <a:p>
            <a:pPr marL="0" indent="0">
              <a:lnSpc>
                <a:spcPts val="2950"/>
              </a:lnSpc>
              <a:buNone/>
            </a:pPr>
            <a:r>
              <a:rPr lang="en-US" sz="4400" b="1" dirty="0">
                <a:solidFill>
                  <a:srgbClr val="F0F4F1"/>
                </a:solidFill>
                <a:latin typeface="Syne Extra Bold" pitchFamily="34" charset="0"/>
                <a:ea typeface="Syne Extra Bold" pitchFamily="34" charset="-122"/>
                <a:cs typeface="Syne Extra Bold" pitchFamily="34" charset="-120"/>
              </a:rPr>
              <a:t>Age Distribution Analysis</a:t>
            </a:r>
            <a:endParaRPr lang="en-US" sz="4400" dirty="0"/>
          </a:p>
        </p:txBody>
      </p:sp>
      <p:sp>
        <p:nvSpPr>
          <p:cNvPr id="3" name="Text 1"/>
          <p:cNvSpPr/>
          <p:nvPr/>
        </p:nvSpPr>
        <p:spPr>
          <a:xfrm>
            <a:off x="421600" y="1084369"/>
            <a:ext cx="13787199" cy="709136"/>
          </a:xfrm>
          <a:prstGeom prst="rect">
            <a:avLst/>
          </a:prstGeom>
          <a:noFill/>
          <a:ln/>
        </p:spPr>
        <p:txBody>
          <a:bodyPr wrap="none" lIns="0" tIns="0" rIns="0" bIns="0" rtlCol="0" anchor="t"/>
          <a:lstStyle/>
          <a:p>
            <a:pPr marL="0" indent="0">
              <a:lnSpc>
                <a:spcPts val="1500"/>
              </a:lnSpc>
              <a:buNone/>
            </a:pPr>
            <a:r>
              <a:rPr lang="en-US" sz="2000" dirty="0">
                <a:solidFill>
                  <a:srgbClr val="D7E5D8"/>
                </a:solidFill>
                <a:latin typeface="Syne" pitchFamily="34" charset="0"/>
                <a:ea typeface="Syne" pitchFamily="34" charset="-122"/>
                <a:cs typeface="Syne" pitchFamily="34" charset="-120"/>
              </a:rPr>
              <a:t>Understanding the age patterns in our heart attack risk </a:t>
            </a:r>
            <a:r>
              <a:rPr lang="en-US" sz="2000" dirty="0" smtClean="0">
                <a:solidFill>
                  <a:srgbClr val="D7E5D8"/>
                </a:solidFill>
                <a:latin typeface="Syne" pitchFamily="34" charset="0"/>
                <a:ea typeface="Syne" pitchFamily="34" charset="-122"/>
                <a:cs typeface="Syne" pitchFamily="34" charset="-120"/>
              </a:rPr>
              <a:t>dataset.</a:t>
            </a:r>
            <a:endParaRPr lang="en-US" sz="2000" dirty="0"/>
          </a:p>
        </p:txBody>
      </p:sp>
      <p:sp>
        <p:nvSpPr>
          <p:cNvPr id="5" name="Text 2"/>
          <p:cNvSpPr/>
          <p:nvPr/>
        </p:nvSpPr>
        <p:spPr>
          <a:xfrm>
            <a:off x="421600" y="9133046"/>
            <a:ext cx="13787199" cy="192762"/>
          </a:xfrm>
          <a:prstGeom prst="rect">
            <a:avLst/>
          </a:prstGeom>
          <a:noFill/>
          <a:ln/>
        </p:spPr>
        <p:txBody>
          <a:bodyPr wrap="none" lIns="0" tIns="0" rIns="0" bIns="0" rtlCol="0" anchor="t"/>
          <a:lstStyle/>
          <a:p>
            <a:pPr marL="0" indent="0">
              <a:lnSpc>
                <a:spcPts val="1500"/>
              </a:lnSpc>
              <a:buNone/>
            </a:pPr>
            <a:r>
              <a:rPr lang="en-US" sz="900" dirty="0">
                <a:solidFill>
                  <a:srgbClr val="D7E5D8"/>
                </a:solidFill>
                <a:latin typeface="Syne" pitchFamily="34" charset="0"/>
                <a:ea typeface="Syne" pitchFamily="34" charset="-122"/>
                <a:cs typeface="Syne" pitchFamily="34" charset="-120"/>
              </a:rPr>
              <a:t>Key observations:</a:t>
            </a:r>
            <a:endParaRPr lang="en-US" sz="900" dirty="0"/>
          </a:p>
        </p:txBody>
      </p:sp>
      <p:sp>
        <p:nvSpPr>
          <p:cNvPr id="6" name="Text 3"/>
          <p:cNvSpPr/>
          <p:nvPr/>
        </p:nvSpPr>
        <p:spPr>
          <a:xfrm>
            <a:off x="421600" y="9461302"/>
            <a:ext cx="13787199" cy="192762"/>
          </a:xfrm>
          <a:prstGeom prst="rect">
            <a:avLst/>
          </a:prstGeom>
          <a:noFill/>
          <a:ln/>
        </p:spPr>
        <p:txBody>
          <a:bodyPr wrap="none" lIns="0" tIns="0" rIns="0" bIns="0" rtlCol="0" anchor="t"/>
          <a:lstStyle/>
          <a:p>
            <a:pPr marL="342900" indent="-342900" algn="l">
              <a:lnSpc>
                <a:spcPts val="1500"/>
              </a:lnSpc>
              <a:buSzPct val="100000"/>
              <a:buChar char="•"/>
            </a:pPr>
            <a:r>
              <a:rPr lang="en-US" sz="900" dirty="0">
                <a:solidFill>
                  <a:srgbClr val="D7E5D8"/>
                </a:solidFill>
                <a:latin typeface="Syne" pitchFamily="34" charset="0"/>
                <a:ea typeface="Syne" pitchFamily="34" charset="-122"/>
                <a:cs typeface="Syne" pitchFamily="34" charset="-120"/>
              </a:rPr>
              <a:t>The majority of patients (180) fall within the 51-65 age group</a:t>
            </a:r>
            <a:endParaRPr lang="en-US" sz="900" dirty="0"/>
          </a:p>
        </p:txBody>
      </p:sp>
      <p:sp>
        <p:nvSpPr>
          <p:cNvPr id="7" name="Text 4"/>
          <p:cNvSpPr/>
          <p:nvPr/>
        </p:nvSpPr>
        <p:spPr>
          <a:xfrm>
            <a:off x="421600" y="9696212"/>
            <a:ext cx="13787199" cy="192762"/>
          </a:xfrm>
          <a:prstGeom prst="rect">
            <a:avLst/>
          </a:prstGeom>
          <a:noFill/>
          <a:ln/>
        </p:spPr>
        <p:txBody>
          <a:bodyPr wrap="none" lIns="0" tIns="0" rIns="0" bIns="0" rtlCol="0" anchor="t"/>
          <a:lstStyle/>
          <a:p>
            <a:pPr marL="342900" indent="-342900" algn="l">
              <a:lnSpc>
                <a:spcPts val="1500"/>
              </a:lnSpc>
              <a:buSzPct val="100000"/>
              <a:buChar char="•"/>
            </a:pPr>
            <a:r>
              <a:rPr lang="en-US" sz="900" dirty="0">
                <a:solidFill>
                  <a:srgbClr val="D7E5D8"/>
                </a:solidFill>
                <a:latin typeface="Syne" pitchFamily="34" charset="0"/>
                <a:ea typeface="Syne" pitchFamily="34" charset="-122"/>
                <a:cs typeface="Syne" pitchFamily="34" charset="-120"/>
              </a:rPr>
              <a:t>Middle-aged groups (36-50 and 51-65) represent the highest concentration of cases</a:t>
            </a:r>
            <a:endParaRPr lang="en-US" sz="900" dirty="0"/>
          </a:p>
        </p:txBody>
      </p:sp>
      <p:sp>
        <p:nvSpPr>
          <p:cNvPr id="8" name="Text 5"/>
          <p:cNvSpPr/>
          <p:nvPr/>
        </p:nvSpPr>
        <p:spPr>
          <a:xfrm>
            <a:off x="421600" y="9931122"/>
            <a:ext cx="13787199" cy="192762"/>
          </a:xfrm>
          <a:prstGeom prst="rect">
            <a:avLst/>
          </a:prstGeom>
          <a:noFill/>
          <a:ln/>
        </p:spPr>
        <p:txBody>
          <a:bodyPr wrap="none" lIns="0" tIns="0" rIns="0" bIns="0" rtlCol="0" anchor="t"/>
          <a:lstStyle/>
          <a:p>
            <a:pPr marL="342900" indent="-342900" algn="l">
              <a:lnSpc>
                <a:spcPts val="1500"/>
              </a:lnSpc>
              <a:buSzPct val="100000"/>
              <a:buChar char="•"/>
            </a:pPr>
            <a:r>
              <a:rPr lang="en-US" sz="900" dirty="0">
                <a:solidFill>
                  <a:srgbClr val="D7E5D8"/>
                </a:solidFill>
                <a:latin typeface="Syne" pitchFamily="34" charset="0"/>
                <a:ea typeface="Syne" pitchFamily="34" charset="-122"/>
                <a:cs typeface="Syne" pitchFamily="34" charset="-120"/>
              </a:rPr>
              <a:t>Younger (20-35) and elderly (65+) groups show comparatively lower frequencies</a:t>
            </a:r>
            <a:endParaRPr lang="en-US" sz="900" dirty="0"/>
          </a:p>
        </p:txBody>
      </p:sp>
      <p:sp>
        <p:nvSpPr>
          <p:cNvPr id="9" name="Text 6"/>
          <p:cNvSpPr/>
          <p:nvPr/>
        </p:nvSpPr>
        <p:spPr>
          <a:xfrm>
            <a:off x="421600" y="10166033"/>
            <a:ext cx="13787199" cy="192762"/>
          </a:xfrm>
          <a:prstGeom prst="rect">
            <a:avLst/>
          </a:prstGeom>
          <a:noFill/>
          <a:ln/>
        </p:spPr>
        <p:txBody>
          <a:bodyPr wrap="none" lIns="0" tIns="0" rIns="0" bIns="0" rtlCol="0" anchor="t"/>
          <a:lstStyle/>
          <a:p>
            <a:pPr marL="342900" indent="-342900" algn="l">
              <a:lnSpc>
                <a:spcPts val="1500"/>
              </a:lnSpc>
              <a:buSzPct val="100000"/>
              <a:buChar char="•"/>
            </a:pPr>
            <a:r>
              <a:rPr lang="en-US" sz="900" dirty="0">
                <a:solidFill>
                  <a:srgbClr val="D7E5D8"/>
                </a:solidFill>
                <a:latin typeface="Syne" pitchFamily="34" charset="0"/>
                <a:ea typeface="Syne" pitchFamily="34" charset="-122"/>
                <a:cs typeface="Syne" pitchFamily="34" charset="-120"/>
              </a:rPr>
              <a:t>This distribution suggests that heart attack risk monitoring should be particularly emphasized for middle-aged individuals</a:t>
            </a:r>
            <a:endParaRPr lang="en-US" sz="900" dirty="0"/>
          </a:p>
        </p:txBody>
      </p:sp>
      <p:sp>
        <p:nvSpPr>
          <p:cNvPr id="10" name="Rectangle 9"/>
          <p:cNvSpPr/>
          <p:nvPr/>
        </p:nvSpPr>
        <p:spPr>
          <a:xfrm>
            <a:off x="12259734" y="7836455"/>
            <a:ext cx="2201334" cy="274612"/>
          </a:xfrm>
          <a:prstGeom prst="rect">
            <a:avLst/>
          </a:prstGeom>
          <a:solidFill>
            <a:srgbClr val="141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3"/>
          <a:stretch>
            <a:fillRect/>
          </a:stretch>
        </p:blipFill>
        <p:spPr>
          <a:xfrm>
            <a:off x="2573865" y="1793201"/>
            <a:ext cx="9482667" cy="5820726"/>
          </a:xfrm>
          <a:prstGeom prst="rect">
            <a:avLst/>
          </a:prstGeom>
          <a:ln w="57150">
            <a:solidFill>
              <a:srgbClr val="01FA75"/>
            </a:solidFill>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472797" y="556441"/>
            <a:ext cx="10033635" cy="422196"/>
          </a:xfrm>
          <a:prstGeom prst="rect">
            <a:avLst/>
          </a:prstGeom>
          <a:noFill/>
          <a:ln/>
        </p:spPr>
        <p:txBody>
          <a:bodyPr wrap="none" lIns="0" tIns="0" rIns="0" bIns="0" rtlCol="0" anchor="t"/>
          <a:lstStyle/>
          <a:p>
            <a:pPr marL="0" indent="0">
              <a:lnSpc>
                <a:spcPts val="3300"/>
              </a:lnSpc>
              <a:buNone/>
            </a:pPr>
            <a:r>
              <a:rPr lang="en-US" sz="4000" b="1" dirty="0">
                <a:solidFill>
                  <a:srgbClr val="F0F4F1"/>
                </a:solidFill>
                <a:latin typeface="Syne Extra Bold" pitchFamily="34" charset="0"/>
                <a:ea typeface="Syne Extra Bold" pitchFamily="34" charset="-122"/>
                <a:cs typeface="Syne Extra Bold" pitchFamily="34" charset="-120"/>
              </a:rPr>
              <a:t>Distribution of Resting Blood Pressure</a:t>
            </a:r>
            <a:endParaRPr lang="en-US" sz="4000" dirty="0"/>
          </a:p>
        </p:txBody>
      </p:sp>
      <p:sp>
        <p:nvSpPr>
          <p:cNvPr id="4" name="Text 1"/>
          <p:cNvSpPr/>
          <p:nvPr/>
        </p:nvSpPr>
        <p:spPr>
          <a:xfrm>
            <a:off x="472797" y="8879205"/>
            <a:ext cx="13684806" cy="432435"/>
          </a:xfrm>
          <a:prstGeom prst="rect">
            <a:avLst/>
          </a:prstGeom>
          <a:noFill/>
          <a:ln/>
        </p:spPr>
        <p:txBody>
          <a:bodyPr wrap="square" lIns="0" tIns="0" rIns="0" bIns="0" rtlCol="0" anchor="t"/>
          <a:lstStyle/>
          <a:p>
            <a:pPr marL="0" indent="0">
              <a:lnSpc>
                <a:spcPts val="1700"/>
              </a:lnSpc>
              <a:buNone/>
            </a:pPr>
            <a:r>
              <a:rPr lang="en-US" sz="1050" dirty="0">
                <a:solidFill>
                  <a:srgbClr val="D7E5D8"/>
                </a:solidFill>
                <a:latin typeface="Syne" pitchFamily="34" charset="0"/>
                <a:ea typeface="Syne" pitchFamily="34" charset="-122"/>
                <a:cs typeface="Syne" pitchFamily="34" charset="-120"/>
              </a:rPr>
              <a:t>The histogram shows the distribution of resting blood pressure measurements across the patient population. The data reveals a roughly normal distribution with most readings falling between 120-140 mmHg. This aligns with typical adult blood pressure ranges, though there are notable cases in both higher and lower ranges that warrant careful clinical consideration.</a:t>
            </a:r>
            <a:endParaRPr lang="en-US" sz="1050" dirty="0"/>
          </a:p>
        </p:txBody>
      </p:sp>
      <p:sp>
        <p:nvSpPr>
          <p:cNvPr id="5" name="Rectangle 4"/>
          <p:cNvSpPr/>
          <p:nvPr/>
        </p:nvSpPr>
        <p:spPr>
          <a:xfrm>
            <a:off x="12259734" y="7836455"/>
            <a:ext cx="2201334" cy="274612"/>
          </a:xfrm>
          <a:prstGeom prst="rect">
            <a:avLst/>
          </a:prstGeom>
          <a:solidFill>
            <a:srgbClr val="141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a:blip r:embed="rId3"/>
          <a:stretch>
            <a:fillRect/>
          </a:stretch>
        </p:blipFill>
        <p:spPr>
          <a:xfrm>
            <a:off x="2590800" y="1675973"/>
            <a:ext cx="9462845" cy="5808559"/>
          </a:xfrm>
          <a:prstGeom prst="rect">
            <a:avLst/>
          </a:prstGeom>
          <a:ln w="57150">
            <a:solidFill>
              <a:srgbClr val="01FA75"/>
            </a:solidFill>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35305" y="420648"/>
            <a:ext cx="9161740" cy="478036"/>
          </a:xfrm>
          <a:prstGeom prst="rect">
            <a:avLst/>
          </a:prstGeom>
          <a:noFill/>
          <a:ln/>
        </p:spPr>
        <p:txBody>
          <a:bodyPr wrap="none" lIns="0" tIns="0" rIns="0" bIns="0" rtlCol="0" anchor="t"/>
          <a:lstStyle/>
          <a:p>
            <a:pPr marL="0" indent="0">
              <a:lnSpc>
                <a:spcPts val="3750"/>
              </a:lnSpc>
              <a:buNone/>
            </a:pPr>
            <a:r>
              <a:rPr lang="en-US" sz="3000" b="1" dirty="0">
                <a:solidFill>
                  <a:srgbClr val="F0F4F1"/>
                </a:solidFill>
                <a:latin typeface="Syne Extra Bold" pitchFamily="34" charset="0"/>
                <a:ea typeface="Syne Extra Bold" pitchFamily="34" charset="-122"/>
                <a:cs typeface="Syne Extra Bold" pitchFamily="34" charset="-120"/>
              </a:rPr>
              <a:t>Gender Distribution in Dataset</a:t>
            </a:r>
            <a:endParaRPr lang="en-US" sz="3000" dirty="0"/>
          </a:p>
        </p:txBody>
      </p:sp>
      <p:sp>
        <p:nvSpPr>
          <p:cNvPr id="4" name="Text 1"/>
          <p:cNvSpPr/>
          <p:nvPr/>
        </p:nvSpPr>
        <p:spPr>
          <a:xfrm>
            <a:off x="535305" y="8970050"/>
            <a:ext cx="13559790" cy="244793"/>
          </a:xfrm>
          <a:prstGeom prst="rect">
            <a:avLst/>
          </a:prstGeom>
          <a:noFill/>
          <a:ln/>
        </p:spPr>
        <p:txBody>
          <a:bodyPr wrap="none" lIns="0" tIns="0" rIns="0" bIns="0" rtlCol="0" anchor="t"/>
          <a:lstStyle/>
          <a:p>
            <a:pPr marL="0" indent="0">
              <a:lnSpc>
                <a:spcPts val="1900"/>
              </a:lnSpc>
              <a:buNone/>
            </a:pPr>
            <a:r>
              <a:rPr lang="en-US" sz="1200" dirty="0">
                <a:solidFill>
                  <a:srgbClr val="D7E5D8"/>
                </a:solidFill>
                <a:latin typeface="Syne" pitchFamily="34" charset="0"/>
                <a:ea typeface="Syne" pitchFamily="34" charset="-122"/>
                <a:cs typeface="Syne" pitchFamily="34" charset="-120"/>
              </a:rPr>
              <a:t>The dataset shows a higher representation of male patients (207) compared to female patients (96), which should be considered when interpreting the model results.</a:t>
            </a:r>
            <a:endParaRPr lang="en-US" sz="1200" dirty="0"/>
          </a:p>
        </p:txBody>
      </p:sp>
      <p:sp>
        <p:nvSpPr>
          <p:cNvPr id="5" name="Rectangle 4"/>
          <p:cNvSpPr/>
          <p:nvPr/>
        </p:nvSpPr>
        <p:spPr>
          <a:xfrm>
            <a:off x="12259734" y="7836455"/>
            <a:ext cx="2201334" cy="274612"/>
          </a:xfrm>
          <a:prstGeom prst="rect">
            <a:avLst/>
          </a:prstGeom>
          <a:solidFill>
            <a:srgbClr val="141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a:stretch>
            <a:fillRect/>
          </a:stretch>
        </p:blipFill>
        <p:spPr>
          <a:xfrm>
            <a:off x="2712032" y="1661779"/>
            <a:ext cx="9485969" cy="5822753"/>
          </a:xfrm>
          <a:prstGeom prst="rect">
            <a:avLst/>
          </a:prstGeom>
          <a:ln w="57150">
            <a:solidFill>
              <a:srgbClr val="01FA75"/>
            </a:solidFill>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472797" y="765507"/>
            <a:ext cx="12294989" cy="422196"/>
          </a:xfrm>
          <a:prstGeom prst="rect">
            <a:avLst/>
          </a:prstGeom>
          <a:noFill/>
          <a:ln/>
        </p:spPr>
        <p:txBody>
          <a:bodyPr wrap="none" lIns="0" tIns="0" rIns="0" bIns="0" rtlCol="0" anchor="t"/>
          <a:lstStyle/>
          <a:p>
            <a:pPr marL="0" indent="0">
              <a:lnSpc>
                <a:spcPts val="3300"/>
              </a:lnSpc>
              <a:buNone/>
            </a:pPr>
            <a:r>
              <a:rPr lang="en-US" sz="3600" b="1" dirty="0">
                <a:solidFill>
                  <a:srgbClr val="F0F4F1"/>
                </a:solidFill>
                <a:latin typeface="Syne Extra Bold" pitchFamily="34" charset="0"/>
                <a:ea typeface="Syne Extra Bold" pitchFamily="34" charset="-122"/>
                <a:cs typeface="Syne Extra Bold" pitchFamily="34" charset="-120"/>
              </a:rPr>
              <a:t>Heart Attack Risk Level Distribution by Gender</a:t>
            </a:r>
            <a:endParaRPr lang="en-US" sz="3600" dirty="0"/>
          </a:p>
        </p:txBody>
      </p:sp>
      <p:sp>
        <p:nvSpPr>
          <p:cNvPr id="4" name="Shape 1"/>
          <p:cNvSpPr/>
          <p:nvPr/>
        </p:nvSpPr>
        <p:spPr>
          <a:xfrm>
            <a:off x="4209693" y="8321873"/>
            <a:ext cx="135017" cy="135017"/>
          </a:xfrm>
          <a:prstGeom prst="roundRect">
            <a:avLst>
              <a:gd name="adj" fmla="val 13545"/>
            </a:avLst>
          </a:prstGeom>
          <a:solidFill>
            <a:srgbClr val="517307"/>
          </a:solidFill>
          <a:ln/>
        </p:spPr>
      </p:sp>
      <p:sp>
        <p:nvSpPr>
          <p:cNvPr id="5" name="Text 2"/>
          <p:cNvSpPr/>
          <p:nvPr/>
        </p:nvSpPr>
        <p:spPr>
          <a:xfrm>
            <a:off x="4405670" y="8321873"/>
            <a:ext cx="527090" cy="135017"/>
          </a:xfrm>
          <a:prstGeom prst="rect">
            <a:avLst/>
          </a:prstGeom>
          <a:noFill/>
          <a:ln/>
        </p:spPr>
        <p:txBody>
          <a:bodyPr wrap="none" lIns="0" tIns="0" rIns="0" bIns="0" rtlCol="0" anchor="t"/>
          <a:lstStyle/>
          <a:p>
            <a:pPr marL="0" indent="0" algn="l">
              <a:lnSpc>
                <a:spcPts val="1050"/>
              </a:lnSpc>
              <a:buNone/>
            </a:pPr>
            <a:r>
              <a:rPr lang="en-US" sz="1050" dirty="0">
                <a:solidFill>
                  <a:srgbClr val="D7E5D8"/>
                </a:solidFill>
                <a:latin typeface="Syne" pitchFamily="34" charset="0"/>
                <a:ea typeface="Syne" pitchFamily="34" charset="-122"/>
                <a:cs typeface="Syne" pitchFamily="34" charset="-120"/>
              </a:rPr>
              <a:t>Low Risk</a:t>
            </a:r>
            <a:endParaRPr lang="en-US" sz="1050" dirty="0"/>
          </a:p>
        </p:txBody>
      </p:sp>
      <p:sp>
        <p:nvSpPr>
          <p:cNvPr id="6" name="Shape 3"/>
          <p:cNvSpPr/>
          <p:nvPr/>
        </p:nvSpPr>
        <p:spPr>
          <a:xfrm>
            <a:off x="6832163" y="8321873"/>
            <a:ext cx="135017" cy="135017"/>
          </a:xfrm>
          <a:prstGeom prst="roundRect">
            <a:avLst>
              <a:gd name="adj" fmla="val 13545"/>
            </a:avLst>
          </a:prstGeom>
          <a:solidFill>
            <a:srgbClr val="A1E50E"/>
          </a:solidFill>
          <a:ln/>
        </p:spPr>
      </p:sp>
      <p:sp>
        <p:nvSpPr>
          <p:cNvPr id="7" name="Text 4"/>
          <p:cNvSpPr/>
          <p:nvPr/>
        </p:nvSpPr>
        <p:spPr>
          <a:xfrm>
            <a:off x="7028140" y="8321873"/>
            <a:ext cx="769977" cy="135017"/>
          </a:xfrm>
          <a:prstGeom prst="rect">
            <a:avLst/>
          </a:prstGeom>
          <a:noFill/>
          <a:ln/>
        </p:spPr>
        <p:txBody>
          <a:bodyPr wrap="none" lIns="0" tIns="0" rIns="0" bIns="0" rtlCol="0" anchor="t"/>
          <a:lstStyle/>
          <a:p>
            <a:pPr marL="0" indent="0" algn="l">
              <a:lnSpc>
                <a:spcPts val="1050"/>
              </a:lnSpc>
              <a:buNone/>
            </a:pPr>
            <a:r>
              <a:rPr lang="en-US" sz="1050" dirty="0">
                <a:solidFill>
                  <a:srgbClr val="D7E5D8"/>
                </a:solidFill>
                <a:latin typeface="Syne" pitchFamily="34" charset="0"/>
                <a:ea typeface="Syne" pitchFamily="34" charset="-122"/>
                <a:cs typeface="Syne" pitchFamily="34" charset="-120"/>
              </a:rPr>
              <a:t>Medium Risk</a:t>
            </a:r>
            <a:endParaRPr lang="en-US" sz="1050" dirty="0"/>
          </a:p>
        </p:txBody>
      </p:sp>
      <p:sp>
        <p:nvSpPr>
          <p:cNvPr id="8" name="Shape 5"/>
          <p:cNvSpPr/>
          <p:nvPr/>
        </p:nvSpPr>
        <p:spPr>
          <a:xfrm>
            <a:off x="9697522" y="8321873"/>
            <a:ext cx="135017" cy="135017"/>
          </a:xfrm>
          <a:prstGeom prst="roundRect">
            <a:avLst>
              <a:gd name="adj" fmla="val 13545"/>
            </a:avLst>
          </a:prstGeom>
          <a:solidFill>
            <a:srgbClr val="CEF675"/>
          </a:solidFill>
          <a:ln/>
        </p:spPr>
      </p:sp>
      <p:sp>
        <p:nvSpPr>
          <p:cNvPr id="9" name="Text 6"/>
          <p:cNvSpPr/>
          <p:nvPr/>
        </p:nvSpPr>
        <p:spPr>
          <a:xfrm>
            <a:off x="9893498" y="8321873"/>
            <a:ext cx="551378" cy="135017"/>
          </a:xfrm>
          <a:prstGeom prst="rect">
            <a:avLst/>
          </a:prstGeom>
          <a:noFill/>
          <a:ln/>
        </p:spPr>
        <p:txBody>
          <a:bodyPr wrap="none" lIns="0" tIns="0" rIns="0" bIns="0" rtlCol="0" anchor="t"/>
          <a:lstStyle/>
          <a:p>
            <a:pPr marL="0" indent="0" algn="l">
              <a:lnSpc>
                <a:spcPts val="1050"/>
              </a:lnSpc>
              <a:buNone/>
            </a:pPr>
            <a:r>
              <a:rPr lang="en-US" sz="1050" dirty="0">
                <a:solidFill>
                  <a:srgbClr val="D7E5D8"/>
                </a:solidFill>
                <a:latin typeface="Syne" pitchFamily="34" charset="0"/>
                <a:ea typeface="Syne" pitchFamily="34" charset="-122"/>
                <a:cs typeface="Syne" pitchFamily="34" charset="-120"/>
              </a:rPr>
              <a:t>High Risk</a:t>
            </a:r>
            <a:endParaRPr lang="en-US" sz="1050" dirty="0"/>
          </a:p>
        </p:txBody>
      </p:sp>
      <p:sp>
        <p:nvSpPr>
          <p:cNvPr id="10" name="Text 7"/>
          <p:cNvSpPr/>
          <p:nvPr/>
        </p:nvSpPr>
        <p:spPr>
          <a:xfrm>
            <a:off x="472797" y="8879205"/>
            <a:ext cx="13684806" cy="432435"/>
          </a:xfrm>
          <a:prstGeom prst="rect">
            <a:avLst/>
          </a:prstGeom>
          <a:noFill/>
          <a:ln/>
        </p:spPr>
        <p:txBody>
          <a:bodyPr wrap="square" lIns="0" tIns="0" rIns="0" bIns="0" rtlCol="0" anchor="t"/>
          <a:lstStyle/>
          <a:p>
            <a:pPr marL="0" indent="0">
              <a:lnSpc>
                <a:spcPts val="1700"/>
              </a:lnSpc>
              <a:buNone/>
            </a:pPr>
            <a:r>
              <a:rPr lang="en-US" sz="1050" dirty="0">
                <a:solidFill>
                  <a:srgbClr val="D7E5D8"/>
                </a:solidFill>
                <a:latin typeface="Syne" pitchFamily="34" charset="0"/>
                <a:ea typeface="Syne" pitchFamily="34" charset="-122"/>
                <a:cs typeface="Syne" pitchFamily="34" charset="-120"/>
              </a:rPr>
              <a:t>The chart illustrates the distribution of heart attack risk levels across gender groups, with males showing higher absolute numbers across all risk categories due to their larger representation in the dataset (207 males vs. 96 females). This visualization maintains the proportional relationships while highlighting the need to consider gender differences in risk assessment.</a:t>
            </a:r>
            <a:endParaRPr lang="en-US" sz="1050" dirty="0"/>
          </a:p>
        </p:txBody>
      </p:sp>
      <p:sp>
        <p:nvSpPr>
          <p:cNvPr id="11" name="Rectangle 10"/>
          <p:cNvSpPr/>
          <p:nvPr/>
        </p:nvSpPr>
        <p:spPr>
          <a:xfrm>
            <a:off x="12259734" y="7836455"/>
            <a:ext cx="2201334" cy="274612"/>
          </a:xfrm>
          <a:prstGeom prst="rect">
            <a:avLst/>
          </a:prstGeom>
          <a:solidFill>
            <a:srgbClr val="141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3"/>
          <a:stretch>
            <a:fillRect/>
          </a:stretch>
        </p:blipFill>
        <p:spPr>
          <a:xfrm>
            <a:off x="2924279" y="1862502"/>
            <a:ext cx="8781842" cy="5390540"/>
          </a:xfrm>
          <a:prstGeom prst="rect">
            <a:avLst/>
          </a:prstGeom>
          <a:ln w="57150">
            <a:solidFill>
              <a:srgbClr val="01FA75"/>
            </a:solidFill>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12326" y="784896"/>
            <a:ext cx="9280208" cy="457438"/>
          </a:xfrm>
          <a:prstGeom prst="rect">
            <a:avLst/>
          </a:prstGeom>
          <a:noFill/>
          <a:ln/>
        </p:spPr>
        <p:txBody>
          <a:bodyPr wrap="none" lIns="0" tIns="0" rIns="0" bIns="0" rtlCol="0" anchor="t"/>
          <a:lstStyle/>
          <a:p>
            <a:pPr marL="0" indent="0">
              <a:lnSpc>
                <a:spcPts val="3600"/>
              </a:lnSpc>
              <a:buNone/>
            </a:pPr>
            <a:r>
              <a:rPr lang="en-US" sz="4000" b="1" dirty="0">
                <a:solidFill>
                  <a:srgbClr val="F0F4F1"/>
                </a:solidFill>
                <a:latin typeface="Syne Extra Bold" pitchFamily="34" charset="0"/>
                <a:ea typeface="Syne Extra Bold" pitchFamily="34" charset="-122"/>
                <a:cs typeface="Syne Extra Bold" pitchFamily="34" charset="-120"/>
              </a:rPr>
              <a:t>Distribution of Chest Pain Types</a:t>
            </a:r>
            <a:endParaRPr lang="en-US" sz="4000" dirty="0"/>
          </a:p>
        </p:txBody>
      </p:sp>
      <p:sp>
        <p:nvSpPr>
          <p:cNvPr id="4" name="Text 1"/>
          <p:cNvSpPr/>
          <p:nvPr/>
        </p:nvSpPr>
        <p:spPr>
          <a:xfrm>
            <a:off x="512326" y="8936593"/>
            <a:ext cx="13605748" cy="468630"/>
          </a:xfrm>
          <a:prstGeom prst="rect">
            <a:avLst/>
          </a:prstGeom>
          <a:noFill/>
          <a:ln/>
        </p:spPr>
        <p:txBody>
          <a:bodyPr wrap="square" lIns="0" tIns="0" rIns="0" bIns="0" rtlCol="0" anchor="t"/>
          <a:lstStyle/>
          <a:p>
            <a:pPr marL="0" indent="0">
              <a:lnSpc>
                <a:spcPts val="1800"/>
              </a:lnSpc>
              <a:buNone/>
            </a:pPr>
            <a:r>
              <a:rPr lang="en-US" sz="1150" dirty="0">
                <a:solidFill>
                  <a:srgbClr val="D7E5D8"/>
                </a:solidFill>
                <a:latin typeface="Syne" pitchFamily="34" charset="0"/>
                <a:ea typeface="Syne" pitchFamily="34" charset="-122"/>
                <a:cs typeface="Syne" pitchFamily="34" charset="-120"/>
              </a:rPr>
              <a:t>The chart shows the distribution of chest pain types across the patient population. Typical angina is the most common presentation, followed by atypical angina. The presence of asymptomatic cases highlights the importance of regular cardiac screening even in the absence of chest pain.</a:t>
            </a:r>
            <a:endParaRPr lang="en-US" sz="1150" dirty="0"/>
          </a:p>
        </p:txBody>
      </p:sp>
      <p:sp>
        <p:nvSpPr>
          <p:cNvPr id="5" name="Rectangle 4"/>
          <p:cNvSpPr/>
          <p:nvPr/>
        </p:nvSpPr>
        <p:spPr>
          <a:xfrm>
            <a:off x="12259734" y="7836455"/>
            <a:ext cx="2201334" cy="274612"/>
          </a:xfrm>
          <a:prstGeom prst="rect">
            <a:avLst/>
          </a:prstGeom>
          <a:solidFill>
            <a:srgbClr val="141E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a:stretch>
            <a:fillRect/>
          </a:stretch>
        </p:blipFill>
        <p:spPr>
          <a:xfrm>
            <a:off x="2743201" y="1883816"/>
            <a:ext cx="9143999" cy="5612843"/>
          </a:xfrm>
          <a:prstGeom prst="rect">
            <a:avLst/>
          </a:prstGeom>
          <a:ln w="57150">
            <a:solidFill>
              <a:srgbClr val="01FA75"/>
            </a:solidFill>
          </a:ln>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271</TotalTime>
  <Words>948</Words>
  <Application>Microsoft Office PowerPoint</Application>
  <PresentationFormat>Custom</PresentationFormat>
  <Paragraphs>123</Paragraphs>
  <Slides>14</Slides>
  <Notes>14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Syne Bold</vt:lpstr>
      <vt:lpstr>Consolas</vt:lpstr>
      <vt:lpstr>Syne Extra Bold</vt:lpstr>
      <vt:lpstr>Arial Rounded MT Bold</vt:lpstr>
      <vt:lpstr>Wingdings</vt:lpstr>
      <vt:lpstr>Arial</vt:lpstr>
      <vt:lpstr>Syne</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Star</cp:lastModifiedBy>
  <cp:revision>13</cp:revision>
  <dcterms:created xsi:type="dcterms:W3CDTF">2024-11-18T13:12:51Z</dcterms:created>
  <dcterms:modified xsi:type="dcterms:W3CDTF">2024-11-18T17:57:01Z</dcterms:modified>
</cp:coreProperties>
</file>